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302" r:id="rId2"/>
    <p:sldId id="303" r:id="rId3"/>
    <p:sldId id="304" r:id="rId4"/>
  </p:sldIdLst>
  <p:sldSz cx="10909300" cy="7778750"/>
  <p:notesSz cx="10909300" cy="7778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354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727575" cy="3905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6180138" y="0"/>
            <a:ext cx="4725987" cy="3905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997351-7D60-45C0-804F-246725398900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614738" y="973138"/>
            <a:ext cx="3679825" cy="26241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90613" y="3743325"/>
            <a:ext cx="8728075" cy="30638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7388225"/>
            <a:ext cx="4727575" cy="3905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6180138" y="7388225"/>
            <a:ext cx="4725987" cy="3905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AEB74-6F38-44EC-8A8C-0708F40B33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987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18197" y="2411412"/>
            <a:ext cx="9272905" cy="16335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36395" y="4356100"/>
            <a:ext cx="7636510" cy="19446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hlink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hlink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5465" y="1789112"/>
            <a:ext cx="4745545" cy="5133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618289" y="1789112"/>
            <a:ext cx="4745545" cy="5133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908792" cy="77769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7738108"/>
            <a:ext cx="10909300" cy="0"/>
          </a:xfrm>
          <a:custGeom>
            <a:avLst/>
            <a:gdLst/>
            <a:ahLst/>
            <a:cxnLst/>
            <a:rect l="l" t="t" r="r" b="b"/>
            <a:pathLst>
              <a:path w="10909300">
                <a:moveTo>
                  <a:pt x="0" y="0"/>
                </a:moveTo>
                <a:lnTo>
                  <a:pt x="10908791" y="0"/>
                </a:lnTo>
              </a:path>
            </a:pathLst>
          </a:custGeom>
          <a:ln w="7772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571"/>
            <a:ext cx="10908792" cy="1386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86867"/>
            <a:ext cx="10908792" cy="152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4967"/>
            <a:ext cx="10909300" cy="0"/>
          </a:xfrm>
          <a:custGeom>
            <a:avLst/>
            <a:gdLst/>
            <a:ahLst/>
            <a:cxnLst/>
            <a:rect l="l" t="t" r="r" b="b"/>
            <a:pathLst>
              <a:path w="10909300">
                <a:moveTo>
                  <a:pt x="0" y="0"/>
                </a:moveTo>
                <a:lnTo>
                  <a:pt x="10908792" y="0"/>
                </a:lnTo>
              </a:path>
            </a:pathLst>
          </a:custGeom>
          <a:ln w="45720">
            <a:solidFill>
              <a:srgbClr val="3176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7258811" y="124967"/>
            <a:ext cx="3649979" cy="0"/>
          </a:xfrm>
          <a:custGeom>
            <a:avLst/>
            <a:gdLst/>
            <a:ahLst/>
            <a:cxnLst/>
            <a:rect l="l" t="t" r="r" b="b"/>
            <a:pathLst>
              <a:path w="3649979">
                <a:moveTo>
                  <a:pt x="0" y="0"/>
                </a:moveTo>
                <a:lnTo>
                  <a:pt x="3649979" y="0"/>
                </a:lnTo>
              </a:path>
            </a:pathLst>
          </a:custGeom>
          <a:ln w="45720">
            <a:solidFill>
              <a:srgbClr val="2553D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7903464" y="124967"/>
            <a:ext cx="3005455" cy="0"/>
          </a:xfrm>
          <a:custGeom>
            <a:avLst/>
            <a:gdLst/>
            <a:ahLst/>
            <a:cxnLst/>
            <a:rect l="l" t="t" r="r" b="b"/>
            <a:pathLst>
              <a:path w="3005454">
                <a:moveTo>
                  <a:pt x="0" y="0"/>
                </a:moveTo>
                <a:lnTo>
                  <a:pt x="3005328" y="0"/>
                </a:lnTo>
              </a:path>
            </a:pathLst>
          </a:custGeom>
          <a:ln w="45720">
            <a:solidFill>
              <a:srgbClr val="D620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883140" y="388619"/>
            <a:ext cx="786383" cy="3779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hlink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63663" y="3154956"/>
            <a:ext cx="8181975" cy="826252"/>
          </a:xfrm>
        </p:spPr>
        <p:txBody>
          <a:bodyPr anchor="b"/>
          <a:lstStyle>
            <a:lvl1pPr algn="ctr">
              <a:defRPr sz="536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663" y="4085645"/>
            <a:ext cx="8181975" cy="330540"/>
          </a:xfrm>
        </p:spPr>
        <p:txBody>
          <a:bodyPr/>
          <a:lstStyle>
            <a:lvl1pPr marL="0" indent="0" algn="ctr">
              <a:buNone/>
              <a:defRPr sz="2148"/>
            </a:lvl1pPr>
            <a:lvl2pPr marL="409103" indent="0" algn="ctr">
              <a:buNone/>
              <a:defRPr sz="1790"/>
            </a:lvl2pPr>
            <a:lvl3pPr marL="818205" indent="0" algn="ctr">
              <a:buNone/>
              <a:defRPr sz="1611"/>
            </a:lvl3pPr>
            <a:lvl4pPr marL="1227308" indent="0" algn="ctr">
              <a:buNone/>
              <a:defRPr sz="1432"/>
            </a:lvl4pPr>
            <a:lvl5pPr marL="1636410" indent="0" algn="ctr">
              <a:buNone/>
              <a:defRPr sz="1432"/>
            </a:lvl5pPr>
            <a:lvl6pPr marL="2045513" indent="0" algn="ctr">
              <a:buNone/>
              <a:defRPr sz="1432"/>
            </a:lvl6pPr>
            <a:lvl7pPr marL="2454615" indent="0" algn="ctr">
              <a:buNone/>
              <a:defRPr sz="1432"/>
            </a:lvl7pPr>
            <a:lvl8pPr marL="2863718" indent="0" algn="ctr">
              <a:buNone/>
              <a:defRPr sz="1432"/>
            </a:lvl8pPr>
            <a:lvl9pPr marL="3272820" indent="0" algn="ctr">
              <a:buNone/>
              <a:defRPr sz="1432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45465" y="7234237"/>
            <a:ext cx="2509139" cy="276999"/>
          </a:xfrm>
        </p:spPr>
        <p:txBody>
          <a:bodyPr/>
          <a:lstStyle/>
          <a:p>
            <a:fld id="{2C9972F1-0CF2-444E-84E9-A8A746E2091B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709162" y="7234237"/>
            <a:ext cx="3490976" cy="27699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83623-A1B5-48CC-B561-0091E3BDB1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9080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908792" cy="77769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7738108"/>
            <a:ext cx="10909300" cy="0"/>
          </a:xfrm>
          <a:custGeom>
            <a:avLst/>
            <a:gdLst/>
            <a:ahLst/>
            <a:cxnLst/>
            <a:rect l="l" t="t" r="r" b="b"/>
            <a:pathLst>
              <a:path w="10909300">
                <a:moveTo>
                  <a:pt x="0" y="0"/>
                </a:moveTo>
                <a:lnTo>
                  <a:pt x="10908791" y="0"/>
                </a:lnTo>
              </a:path>
            </a:pathLst>
          </a:custGeom>
          <a:ln w="7772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571"/>
            <a:ext cx="10908792" cy="13868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86867"/>
            <a:ext cx="10908792" cy="1524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4967"/>
            <a:ext cx="10909300" cy="0"/>
          </a:xfrm>
          <a:custGeom>
            <a:avLst/>
            <a:gdLst/>
            <a:ahLst/>
            <a:cxnLst/>
            <a:rect l="l" t="t" r="r" b="b"/>
            <a:pathLst>
              <a:path w="10909300">
                <a:moveTo>
                  <a:pt x="0" y="0"/>
                </a:moveTo>
                <a:lnTo>
                  <a:pt x="10908792" y="0"/>
                </a:lnTo>
              </a:path>
            </a:pathLst>
          </a:custGeom>
          <a:ln w="45720">
            <a:solidFill>
              <a:srgbClr val="3176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7258811" y="124967"/>
            <a:ext cx="3649979" cy="0"/>
          </a:xfrm>
          <a:custGeom>
            <a:avLst/>
            <a:gdLst/>
            <a:ahLst/>
            <a:cxnLst/>
            <a:rect l="l" t="t" r="r" b="b"/>
            <a:pathLst>
              <a:path w="3649979">
                <a:moveTo>
                  <a:pt x="0" y="0"/>
                </a:moveTo>
                <a:lnTo>
                  <a:pt x="3649979" y="0"/>
                </a:lnTo>
              </a:path>
            </a:pathLst>
          </a:custGeom>
          <a:ln w="45720">
            <a:solidFill>
              <a:srgbClr val="2553D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7903464" y="124967"/>
            <a:ext cx="3005455" cy="0"/>
          </a:xfrm>
          <a:custGeom>
            <a:avLst/>
            <a:gdLst/>
            <a:ahLst/>
            <a:cxnLst/>
            <a:rect l="l" t="t" r="r" b="b"/>
            <a:pathLst>
              <a:path w="3005454">
                <a:moveTo>
                  <a:pt x="0" y="0"/>
                </a:moveTo>
                <a:lnTo>
                  <a:pt x="3005328" y="0"/>
                </a:lnTo>
              </a:path>
            </a:pathLst>
          </a:custGeom>
          <a:ln w="45720">
            <a:solidFill>
              <a:srgbClr val="D620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01359" y="2945383"/>
            <a:ext cx="3619500" cy="391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hlink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293366" y="3273043"/>
            <a:ext cx="4442459" cy="3590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0000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709162" y="7234237"/>
            <a:ext cx="3490976" cy="388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45465" y="7234237"/>
            <a:ext cx="2509139" cy="388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284089" y="7704970"/>
            <a:ext cx="340995" cy="1276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938953"/>
                </a:solidFill>
                <a:latin typeface="Gulim"/>
                <a:cs typeface="Gulim"/>
              </a:defRPr>
            </a:lvl1pPr>
          </a:lstStyle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‹#›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63663" y="1825415"/>
            <a:ext cx="8181975" cy="396896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altLang="ko-KR" sz="3579" dirty="0"/>
            </a:br>
            <a:r>
              <a:rPr lang="ko-KR" altLang="en-US" sz="3579" dirty="0">
                <a:solidFill>
                  <a:schemeClr val="tx1"/>
                </a:solidFill>
              </a:rPr>
              <a:t>학생 매뉴얼</a:t>
            </a:r>
            <a:br>
              <a:rPr lang="en-US" altLang="ko-KR" sz="3579" dirty="0">
                <a:solidFill>
                  <a:schemeClr val="tx1"/>
                </a:solidFill>
              </a:rPr>
            </a:br>
            <a:br>
              <a:rPr lang="en-US" altLang="ko-KR" sz="3579" dirty="0">
                <a:solidFill>
                  <a:schemeClr val="tx1"/>
                </a:solidFill>
              </a:rPr>
            </a:br>
            <a:r>
              <a:rPr lang="en-US" altLang="ko-KR" sz="3579" dirty="0">
                <a:solidFill>
                  <a:schemeClr val="tx1"/>
                </a:solidFill>
              </a:rPr>
              <a:t>※ </a:t>
            </a:r>
            <a:r>
              <a:rPr lang="ko-KR" altLang="en-US" sz="3579" dirty="0">
                <a:solidFill>
                  <a:schemeClr val="tx1"/>
                </a:solidFill>
              </a:rPr>
              <a:t>대학정보시스템 화면</a:t>
            </a:r>
            <a:br>
              <a:rPr lang="en-US" altLang="ko-KR" sz="3579" dirty="0">
                <a:solidFill>
                  <a:schemeClr val="tx1"/>
                </a:solidFill>
              </a:rPr>
            </a:br>
            <a:r>
              <a:rPr lang="en-US" altLang="ko-KR" sz="3579" dirty="0">
                <a:solidFill>
                  <a:schemeClr val="tx1"/>
                </a:solidFill>
              </a:rPr>
              <a:t>(</a:t>
            </a:r>
            <a:r>
              <a:rPr lang="ko-KR" altLang="en-US" sz="3579" dirty="0">
                <a:solidFill>
                  <a:schemeClr val="tx1"/>
                </a:solidFill>
              </a:rPr>
              <a:t>학사관리</a:t>
            </a:r>
            <a:r>
              <a:rPr lang="en-US" altLang="ko-KR" sz="3579" dirty="0">
                <a:solidFill>
                  <a:schemeClr val="tx1"/>
                </a:solidFill>
              </a:rPr>
              <a:t>-</a:t>
            </a:r>
            <a:r>
              <a:rPr lang="ko-KR" altLang="en-US" sz="3579" dirty="0">
                <a:solidFill>
                  <a:schemeClr val="tx1"/>
                </a:solidFill>
              </a:rPr>
              <a:t>교과</a:t>
            </a:r>
            <a:r>
              <a:rPr lang="en-US" altLang="ko-KR" sz="3579" dirty="0">
                <a:solidFill>
                  <a:schemeClr val="tx1"/>
                </a:solidFill>
              </a:rPr>
              <a:t>/</a:t>
            </a:r>
            <a:r>
              <a:rPr lang="ko-KR" altLang="en-US" sz="3579" dirty="0">
                <a:solidFill>
                  <a:schemeClr val="tx1"/>
                </a:solidFill>
              </a:rPr>
              <a:t>수업</a:t>
            </a:r>
            <a:r>
              <a:rPr lang="en-US" altLang="ko-KR" sz="3579" dirty="0">
                <a:solidFill>
                  <a:schemeClr val="tx1"/>
                </a:solidFill>
              </a:rPr>
              <a:t>-</a:t>
            </a:r>
            <a:r>
              <a:rPr lang="ko-KR" altLang="en-US" sz="3579" dirty="0">
                <a:solidFill>
                  <a:schemeClr val="tx1"/>
                </a:solidFill>
              </a:rPr>
              <a:t>전공능력성취도평가</a:t>
            </a:r>
            <a:r>
              <a:rPr lang="en-US" altLang="ko-KR" sz="3579" dirty="0">
                <a:solidFill>
                  <a:schemeClr val="tx1"/>
                </a:solidFill>
              </a:rPr>
              <a:t>)</a:t>
            </a:r>
            <a:endParaRPr lang="ko-KR" altLang="en-US" sz="3579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341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7" y="1637221"/>
            <a:ext cx="10894667" cy="6086555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9883140" y="388619"/>
            <a:ext cx="786383" cy="3779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339" y="1027175"/>
            <a:ext cx="8715756" cy="571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339" y="1027175"/>
            <a:ext cx="8716010" cy="571500"/>
          </a:xfrm>
          <a:custGeom>
            <a:avLst/>
            <a:gdLst/>
            <a:ahLst/>
            <a:cxnLst/>
            <a:rect l="l" t="t" r="r" b="b"/>
            <a:pathLst>
              <a:path w="8716010" h="571500">
                <a:moveTo>
                  <a:pt x="0" y="285750"/>
                </a:moveTo>
                <a:lnTo>
                  <a:pt x="3740" y="239388"/>
                </a:lnTo>
                <a:lnTo>
                  <a:pt x="14568" y="195413"/>
                </a:lnTo>
                <a:lnTo>
                  <a:pt x="31895" y="154411"/>
                </a:lnTo>
                <a:lnTo>
                  <a:pt x="55134" y="116970"/>
                </a:lnTo>
                <a:lnTo>
                  <a:pt x="83696" y="83677"/>
                </a:lnTo>
                <a:lnTo>
                  <a:pt x="116991" y="55120"/>
                </a:lnTo>
                <a:lnTo>
                  <a:pt x="154433" y="31886"/>
                </a:lnTo>
                <a:lnTo>
                  <a:pt x="195432" y="14563"/>
                </a:lnTo>
                <a:lnTo>
                  <a:pt x="239401" y="3738"/>
                </a:lnTo>
                <a:lnTo>
                  <a:pt x="285750" y="0"/>
                </a:lnTo>
                <a:lnTo>
                  <a:pt x="8430006" y="0"/>
                </a:lnTo>
                <a:lnTo>
                  <a:pt x="8476367" y="3738"/>
                </a:lnTo>
                <a:lnTo>
                  <a:pt x="8520342" y="14563"/>
                </a:lnTo>
                <a:lnTo>
                  <a:pt x="8561344" y="31886"/>
                </a:lnTo>
                <a:lnTo>
                  <a:pt x="8598785" y="55120"/>
                </a:lnTo>
                <a:lnTo>
                  <a:pt x="8632078" y="83677"/>
                </a:lnTo>
                <a:lnTo>
                  <a:pt x="8660635" y="116970"/>
                </a:lnTo>
                <a:lnTo>
                  <a:pt x="8683869" y="154411"/>
                </a:lnTo>
                <a:lnTo>
                  <a:pt x="8701192" y="195413"/>
                </a:lnTo>
                <a:lnTo>
                  <a:pt x="8712017" y="239388"/>
                </a:lnTo>
                <a:lnTo>
                  <a:pt x="8715756" y="285750"/>
                </a:lnTo>
                <a:lnTo>
                  <a:pt x="8712017" y="332111"/>
                </a:lnTo>
                <a:lnTo>
                  <a:pt x="8701192" y="376086"/>
                </a:lnTo>
                <a:lnTo>
                  <a:pt x="8683869" y="417088"/>
                </a:lnTo>
                <a:lnTo>
                  <a:pt x="8660635" y="454529"/>
                </a:lnTo>
                <a:lnTo>
                  <a:pt x="8632078" y="487822"/>
                </a:lnTo>
                <a:lnTo>
                  <a:pt x="8598785" y="516379"/>
                </a:lnTo>
                <a:lnTo>
                  <a:pt x="8561344" y="539613"/>
                </a:lnTo>
                <a:lnTo>
                  <a:pt x="8520342" y="556936"/>
                </a:lnTo>
                <a:lnTo>
                  <a:pt x="8476367" y="567761"/>
                </a:lnTo>
                <a:lnTo>
                  <a:pt x="8430006" y="571500"/>
                </a:lnTo>
                <a:lnTo>
                  <a:pt x="285750" y="571500"/>
                </a:lnTo>
                <a:lnTo>
                  <a:pt x="239401" y="567761"/>
                </a:lnTo>
                <a:lnTo>
                  <a:pt x="195432" y="556936"/>
                </a:lnTo>
                <a:lnTo>
                  <a:pt x="154433" y="539613"/>
                </a:lnTo>
                <a:lnTo>
                  <a:pt x="116991" y="516379"/>
                </a:lnTo>
                <a:lnTo>
                  <a:pt x="83696" y="487822"/>
                </a:lnTo>
                <a:lnTo>
                  <a:pt x="55134" y="454529"/>
                </a:lnTo>
                <a:lnTo>
                  <a:pt x="31895" y="417088"/>
                </a:lnTo>
                <a:lnTo>
                  <a:pt x="14568" y="376086"/>
                </a:lnTo>
                <a:lnTo>
                  <a:pt x="3740" y="332111"/>
                </a:lnTo>
                <a:lnTo>
                  <a:pt x="0" y="285750"/>
                </a:lnTo>
                <a:close/>
              </a:path>
            </a:pathLst>
          </a:custGeom>
          <a:ln w="6096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292" y="1018031"/>
            <a:ext cx="579120" cy="5836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802640" y="1103502"/>
            <a:ext cx="523634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b="0" dirty="0" err="1">
                <a:solidFill>
                  <a:srgbClr val="000103"/>
                </a:solidFill>
                <a:latin typeface="Gulim"/>
                <a:cs typeface="Gulim"/>
              </a:rPr>
              <a:t>전공능력</a:t>
            </a:r>
            <a:r>
              <a:rPr lang="ko-KR" altLang="en-US" b="0" dirty="0">
                <a:solidFill>
                  <a:srgbClr val="000103"/>
                </a:solidFill>
                <a:latin typeface="Gulim"/>
                <a:cs typeface="Gulim"/>
              </a:rPr>
              <a:t> 함양 성취도 평가</a:t>
            </a:r>
            <a:endParaRPr b="0" dirty="0">
              <a:solidFill>
                <a:srgbClr val="000103"/>
              </a:solidFill>
              <a:latin typeface="Gulim"/>
              <a:cs typeface="Gulim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1638554" y="2136775"/>
            <a:ext cx="833119" cy="0"/>
          </a:xfrm>
          <a:custGeom>
            <a:avLst/>
            <a:gdLst/>
            <a:ahLst/>
            <a:cxnLst/>
            <a:rect l="l" t="t" r="r" b="b"/>
            <a:pathLst>
              <a:path w="833119">
                <a:moveTo>
                  <a:pt x="0" y="0"/>
                </a:moveTo>
                <a:lnTo>
                  <a:pt x="833119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75958" y="3432175"/>
            <a:ext cx="1008380" cy="0"/>
          </a:xfrm>
          <a:custGeom>
            <a:avLst/>
            <a:gdLst/>
            <a:ahLst/>
            <a:cxnLst/>
            <a:rect l="l" t="t" r="r" b="b"/>
            <a:pathLst>
              <a:path w="1008380">
                <a:moveTo>
                  <a:pt x="0" y="0"/>
                </a:moveTo>
                <a:lnTo>
                  <a:pt x="100807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58168" y="3660774"/>
            <a:ext cx="1467482" cy="45719"/>
          </a:xfrm>
          <a:custGeom>
            <a:avLst/>
            <a:gdLst/>
            <a:ahLst/>
            <a:cxnLst/>
            <a:rect l="l" t="t" r="r" b="b"/>
            <a:pathLst>
              <a:path w="1341755">
                <a:moveTo>
                  <a:pt x="0" y="0"/>
                </a:moveTo>
                <a:lnTo>
                  <a:pt x="134175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2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14527" y="191784"/>
            <a:ext cx="10058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전공능력</a:t>
            </a:r>
            <a:r>
              <a:rPr lang="ko-KR" altLang="en-US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 성취도 평가 매뉴얼</a:t>
            </a:r>
            <a:endParaRPr lang="en-US" altLang="ko-KR" sz="4400" dirty="0">
              <a:latin typeface="Calibri (본문)"/>
              <a:ea typeface="Cambria Math" panose="02040503050406030204" pitchFamily="18" charset="0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465192" y="5297314"/>
            <a:ext cx="7028058" cy="1686938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대학정보시스템 로그인 후 </a:t>
            </a:r>
            <a:r>
              <a:rPr lang="ko-KR" altLang="en-US" b="1" dirty="0" err="1">
                <a:solidFill>
                  <a:schemeClr val="tx1"/>
                </a:solidFill>
              </a:rPr>
              <a:t>전공능력</a:t>
            </a:r>
            <a:r>
              <a:rPr lang="ko-KR" altLang="en-US" b="1" dirty="0">
                <a:solidFill>
                  <a:schemeClr val="tx1"/>
                </a:solidFill>
              </a:rPr>
              <a:t> 함양 성취도 평가 탭으로 이동</a:t>
            </a:r>
            <a:endParaRPr lang="en-US" altLang="ko-KR" b="1" dirty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2. </a:t>
            </a:r>
            <a:r>
              <a:rPr lang="ko-KR" altLang="en-US" b="1" dirty="0">
                <a:solidFill>
                  <a:schemeClr val="tx1"/>
                </a:solidFill>
              </a:rPr>
              <a:t>년도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>
                <a:solidFill>
                  <a:schemeClr val="tx1"/>
                </a:solidFill>
              </a:rPr>
              <a:t>학기 확인 후 </a:t>
            </a:r>
            <a:r>
              <a:rPr lang="ko-KR" altLang="en-US" b="1" dirty="0" err="1">
                <a:solidFill>
                  <a:schemeClr val="tx1"/>
                </a:solidFill>
              </a:rPr>
              <a:t>대상과목</a:t>
            </a:r>
            <a:r>
              <a:rPr lang="ko-KR" altLang="en-US" b="1" dirty="0">
                <a:solidFill>
                  <a:schemeClr val="tx1"/>
                </a:solidFill>
              </a:rPr>
              <a:t> 선택</a:t>
            </a:r>
            <a:endParaRPr lang="en-US" altLang="ko-KR" b="1" dirty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3. </a:t>
            </a:r>
            <a:r>
              <a:rPr lang="ko-KR" altLang="en-US" b="1" dirty="0" err="1">
                <a:solidFill>
                  <a:schemeClr val="tx1"/>
                </a:solidFill>
              </a:rPr>
              <a:t>분반별</a:t>
            </a:r>
            <a:r>
              <a:rPr lang="ko-KR" altLang="en-US" b="1" dirty="0">
                <a:solidFill>
                  <a:schemeClr val="tx1"/>
                </a:solidFill>
              </a:rPr>
              <a:t> 선택 이후 수강소감설문 진행</a:t>
            </a: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230530" y="1113281"/>
            <a:ext cx="2197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b="1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24" name="object 61"/>
          <p:cNvSpPr/>
          <p:nvPr/>
        </p:nvSpPr>
        <p:spPr>
          <a:xfrm>
            <a:off x="5977126" y="3611530"/>
            <a:ext cx="3906014" cy="160794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3071998" y="327352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41357" y="329844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②</a:t>
            </a:r>
          </a:p>
        </p:txBody>
      </p:sp>
      <p:sp>
        <p:nvSpPr>
          <p:cNvPr id="29" name="object 70"/>
          <p:cNvSpPr txBox="1"/>
          <p:nvPr/>
        </p:nvSpPr>
        <p:spPr>
          <a:xfrm>
            <a:off x="2787650" y="2840098"/>
            <a:ext cx="762000" cy="111377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016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95"/>
              </a:spcBef>
            </a:pPr>
            <a:endParaRPr lang="en-US" altLang="ko-KR" sz="700" dirty="0">
              <a:latin typeface="Gulim"/>
              <a:cs typeface="Gulim"/>
            </a:endParaRPr>
          </a:p>
        </p:txBody>
      </p:sp>
      <p:sp>
        <p:nvSpPr>
          <p:cNvPr id="30" name="object 61"/>
          <p:cNvSpPr/>
          <p:nvPr/>
        </p:nvSpPr>
        <p:spPr>
          <a:xfrm>
            <a:off x="6521450" y="3772323"/>
            <a:ext cx="3361690" cy="498051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86037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9547"/>
            <a:ext cx="10909300" cy="6085560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9883140" y="388619"/>
            <a:ext cx="786383" cy="3779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339" y="1027175"/>
            <a:ext cx="8715756" cy="571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339" y="1027175"/>
            <a:ext cx="8716010" cy="571500"/>
          </a:xfrm>
          <a:custGeom>
            <a:avLst/>
            <a:gdLst/>
            <a:ahLst/>
            <a:cxnLst/>
            <a:rect l="l" t="t" r="r" b="b"/>
            <a:pathLst>
              <a:path w="8716010" h="571500">
                <a:moveTo>
                  <a:pt x="0" y="285750"/>
                </a:moveTo>
                <a:lnTo>
                  <a:pt x="3740" y="239388"/>
                </a:lnTo>
                <a:lnTo>
                  <a:pt x="14568" y="195413"/>
                </a:lnTo>
                <a:lnTo>
                  <a:pt x="31895" y="154411"/>
                </a:lnTo>
                <a:lnTo>
                  <a:pt x="55134" y="116970"/>
                </a:lnTo>
                <a:lnTo>
                  <a:pt x="83696" y="83677"/>
                </a:lnTo>
                <a:lnTo>
                  <a:pt x="116991" y="55120"/>
                </a:lnTo>
                <a:lnTo>
                  <a:pt x="154433" y="31886"/>
                </a:lnTo>
                <a:lnTo>
                  <a:pt x="195432" y="14563"/>
                </a:lnTo>
                <a:lnTo>
                  <a:pt x="239401" y="3738"/>
                </a:lnTo>
                <a:lnTo>
                  <a:pt x="285750" y="0"/>
                </a:lnTo>
                <a:lnTo>
                  <a:pt x="8430006" y="0"/>
                </a:lnTo>
                <a:lnTo>
                  <a:pt x="8476367" y="3738"/>
                </a:lnTo>
                <a:lnTo>
                  <a:pt x="8520342" y="14563"/>
                </a:lnTo>
                <a:lnTo>
                  <a:pt x="8561344" y="31886"/>
                </a:lnTo>
                <a:lnTo>
                  <a:pt x="8598785" y="55120"/>
                </a:lnTo>
                <a:lnTo>
                  <a:pt x="8632078" y="83677"/>
                </a:lnTo>
                <a:lnTo>
                  <a:pt x="8660635" y="116970"/>
                </a:lnTo>
                <a:lnTo>
                  <a:pt x="8683869" y="154411"/>
                </a:lnTo>
                <a:lnTo>
                  <a:pt x="8701192" y="195413"/>
                </a:lnTo>
                <a:lnTo>
                  <a:pt x="8712017" y="239388"/>
                </a:lnTo>
                <a:lnTo>
                  <a:pt x="8715756" y="285750"/>
                </a:lnTo>
                <a:lnTo>
                  <a:pt x="8712017" y="332111"/>
                </a:lnTo>
                <a:lnTo>
                  <a:pt x="8701192" y="376086"/>
                </a:lnTo>
                <a:lnTo>
                  <a:pt x="8683869" y="417088"/>
                </a:lnTo>
                <a:lnTo>
                  <a:pt x="8660635" y="454529"/>
                </a:lnTo>
                <a:lnTo>
                  <a:pt x="8632078" y="487822"/>
                </a:lnTo>
                <a:lnTo>
                  <a:pt x="8598785" y="516379"/>
                </a:lnTo>
                <a:lnTo>
                  <a:pt x="8561344" y="539613"/>
                </a:lnTo>
                <a:lnTo>
                  <a:pt x="8520342" y="556936"/>
                </a:lnTo>
                <a:lnTo>
                  <a:pt x="8476367" y="567761"/>
                </a:lnTo>
                <a:lnTo>
                  <a:pt x="8430006" y="571500"/>
                </a:lnTo>
                <a:lnTo>
                  <a:pt x="285750" y="571500"/>
                </a:lnTo>
                <a:lnTo>
                  <a:pt x="239401" y="567761"/>
                </a:lnTo>
                <a:lnTo>
                  <a:pt x="195432" y="556936"/>
                </a:lnTo>
                <a:lnTo>
                  <a:pt x="154433" y="539613"/>
                </a:lnTo>
                <a:lnTo>
                  <a:pt x="116991" y="516379"/>
                </a:lnTo>
                <a:lnTo>
                  <a:pt x="83696" y="487822"/>
                </a:lnTo>
                <a:lnTo>
                  <a:pt x="55134" y="454529"/>
                </a:lnTo>
                <a:lnTo>
                  <a:pt x="31895" y="417088"/>
                </a:lnTo>
                <a:lnTo>
                  <a:pt x="14568" y="376086"/>
                </a:lnTo>
                <a:lnTo>
                  <a:pt x="3740" y="332111"/>
                </a:lnTo>
                <a:lnTo>
                  <a:pt x="0" y="285750"/>
                </a:lnTo>
                <a:close/>
              </a:path>
            </a:pathLst>
          </a:custGeom>
          <a:ln w="6096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292" y="1018031"/>
            <a:ext cx="579120" cy="5836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802640" y="1103502"/>
            <a:ext cx="523634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b="0" dirty="0" err="1">
                <a:solidFill>
                  <a:srgbClr val="000103"/>
                </a:solidFill>
                <a:latin typeface="Gulim"/>
                <a:cs typeface="Gulim"/>
              </a:rPr>
              <a:t>전공능력</a:t>
            </a:r>
            <a:r>
              <a:rPr lang="ko-KR" altLang="en-US" b="0" dirty="0">
                <a:solidFill>
                  <a:srgbClr val="000103"/>
                </a:solidFill>
                <a:latin typeface="Gulim"/>
                <a:cs typeface="Gulim"/>
              </a:rPr>
              <a:t> 함양 성취도 평가</a:t>
            </a:r>
            <a:endParaRPr b="0" dirty="0">
              <a:solidFill>
                <a:srgbClr val="000103"/>
              </a:solidFill>
              <a:latin typeface="Gulim"/>
              <a:cs typeface="Gulim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1638554" y="2136775"/>
            <a:ext cx="833119" cy="0"/>
          </a:xfrm>
          <a:custGeom>
            <a:avLst/>
            <a:gdLst/>
            <a:ahLst/>
            <a:cxnLst/>
            <a:rect l="l" t="t" r="r" b="b"/>
            <a:pathLst>
              <a:path w="833119">
                <a:moveTo>
                  <a:pt x="0" y="0"/>
                </a:moveTo>
                <a:lnTo>
                  <a:pt x="833119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75958" y="3432175"/>
            <a:ext cx="1008380" cy="0"/>
          </a:xfrm>
          <a:custGeom>
            <a:avLst/>
            <a:gdLst/>
            <a:ahLst/>
            <a:cxnLst/>
            <a:rect l="l" t="t" r="r" b="b"/>
            <a:pathLst>
              <a:path w="1008380">
                <a:moveTo>
                  <a:pt x="0" y="0"/>
                </a:moveTo>
                <a:lnTo>
                  <a:pt x="100807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58168" y="3584575"/>
            <a:ext cx="1467482" cy="45719"/>
          </a:xfrm>
          <a:custGeom>
            <a:avLst/>
            <a:gdLst/>
            <a:ahLst/>
            <a:cxnLst/>
            <a:rect l="l" t="t" r="r" b="b"/>
            <a:pathLst>
              <a:path w="1341755">
                <a:moveTo>
                  <a:pt x="0" y="0"/>
                </a:moveTo>
                <a:lnTo>
                  <a:pt x="134175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950"/>
              </a:lnSpc>
            </a:pPr>
            <a:r>
              <a:rPr dirty="0"/>
              <a:t>- </a:t>
            </a:r>
            <a:fld id="{81D60167-4931-47E6-BA6A-407CBD079E47}" type="slidenum">
              <a:rPr spc="10" dirty="0"/>
              <a:t>3</a:t>
            </a:fld>
            <a:r>
              <a:rPr spc="-95" dirty="0"/>
              <a:t> </a:t>
            </a:r>
            <a:r>
              <a:rPr dirty="0"/>
              <a:t>-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14527" y="191784"/>
            <a:ext cx="10058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전공능력</a:t>
            </a:r>
            <a:r>
              <a:rPr lang="ko-KR" altLang="en-US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 성취도 평가 매뉴얼</a:t>
            </a:r>
            <a:endParaRPr lang="en-US" altLang="ko-KR" sz="4400" dirty="0">
              <a:latin typeface="Calibri (본문)"/>
              <a:ea typeface="Cambria Math" panose="02040503050406030204" pitchFamily="18" charset="0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463097" y="5260975"/>
            <a:ext cx="7028058" cy="1686938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선택한 교과목에 대한 </a:t>
            </a:r>
            <a:r>
              <a:rPr lang="ko-KR" altLang="en-US" b="1" dirty="0" err="1">
                <a:solidFill>
                  <a:schemeClr val="tx1"/>
                </a:solidFill>
              </a:rPr>
              <a:t>전공능력</a:t>
            </a:r>
            <a:r>
              <a:rPr lang="ko-KR" altLang="en-US" b="1" dirty="0">
                <a:solidFill>
                  <a:schemeClr val="tx1"/>
                </a:solidFill>
              </a:rPr>
              <a:t> 성취도 평가 실시</a:t>
            </a:r>
            <a:endParaRPr lang="en-US" altLang="ko-KR" b="1" dirty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(1~5</a:t>
            </a:r>
            <a:r>
              <a:rPr lang="ko-KR" altLang="en-US" b="1" dirty="0">
                <a:solidFill>
                  <a:schemeClr val="tx1"/>
                </a:solidFill>
              </a:rPr>
              <a:t>점 점수 기준을 확인하여 진행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b="1" dirty="0">
                <a:solidFill>
                  <a:schemeClr val="tx1"/>
                </a:solidFill>
              </a:rPr>
              <a:t>2. </a:t>
            </a:r>
            <a:r>
              <a:rPr lang="ko-KR" altLang="en-US" b="1" dirty="0">
                <a:solidFill>
                  <a:schemeClr val="tx1"/>
                </a:solidFill>
              </a:rPr>
              <a:t>실시 후 저장</a:t>
            </a: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230530" y="1113281"/>
            <a:ext cx="2197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b="1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24" name="object 61"/>
          <p:cNvSpPr/>
          <p:nvPr/>
        </p:nvSpPr>
        <p:spPr>
          <a:xfrm>
            <a:off x="5977126" y="3584575"/>
            <a:ext cx="3906014" cy="160794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70"/>
          <p:cNvSpPr txBox="1"/>
          <p:nvPr/>
        </p:nvSpPr>
        <p:spPr>
          <a:xfrm>
            <a:off x="2787650" y="2840098"/>
            <a:ext cx="762000" cy="111377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016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95"/>
              </a:spcBef>
            </a:pPr>
            <a:endParaRPr lang="en-US" altLang="ko-KR" sz="700" dirty="0">
              <a:latin typeface="Gulim"/>
              <a:cs typeface="Gulim"/>
            </a:endParaRPr>
          </a:p>
        </p:txBody>
      </p:sp>
      <p:sp>
        <p:nvSpPr>
          <p:cNvPr id="21" name="object 61"/>
          <p:cNvSpPr/>
          <p:nvPr/>
        </p:nvSpPr>
        <p:spPr>
          <a:xfrm>
            <a:off x="2071111" y="4131232"/>
            <a:ext cx="8598411" cy="499278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335814" y="325349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①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73484" y="396485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②</a:t>
            </a:r>
          </a:p>
        </p:txBody>
      </p:sp>
      <p:sp>
        <p:nvSpPr>
          <p:cNvPr id="23" name="object 61"/>
          <p:cNvSpPr/>
          <p:nvPr/>
        </p:nvSpPr>
        <p:spPr>
          <a:xfrm>
            <a:off x="10255250" y="2521596"/>
            <a:ext cx="553214" cy="148579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557623" y="220858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133307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913</TotalTime>
  <Words>96</Words>
  <Application>Microsoft Office PowerPoint</Application>
  <PresentationFormat>사용자 지정</PresentationFormat>
  <Paragraphs>20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2" baseType="lpstr">
      <vt:lpstr>Calibri (본문)</vt:lpstr>
      <vt:lpstr>HY견명조</vt:lpstr>
      <vt:lpstr>Gulim</vt:lpstr>
      <vt:lpstr>Malgun Gothic</vt:lpstr>
      <vt:lpstr>Malgun Gothic</vt:lpstr>
      <vt:lpstr>Calibri</vt:lpstr>
      <vt:lpstr>Cambria Math</vt:lpstr>
      <vt:lpstr>Tahoma</vt:lpstr>
      <vt:lpstr>Office Theme</vt:lpstr>
      <vt:lpstr> 학생 매뉴얼  ※ 대학정보시스템 화면 (학사관리-교과/수업-전공능력성취도평가)</vt:lpstr>
      <vt:lpstr>전공능력 함양 성취도 평가</vt:lpstr>
      <vt:lpstr>전공능력 함양 성취도 평가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소진아</dc:creator>
  <cp:lastModifiedBy>test</cp:lastModifiedBy>
  <cp:revision>83</cp:revision>
  <dcterms:created xsi:type="dcterms:W3CDTF">2017-10-26T02:57:33Z</dcterms:created>
  <dcterms:modified xsi:type="dcterms:W3CDTF">2023-02-24T06:17:22Z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2017-04-27T00:00:00Z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2017-10-26T00:00:00Z</vt:filetime>
  </property>
</Properties>
</file>