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2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96" r:id="rId5"/>
    <p:sldId id="300" r:id="rId6"/>
    <p:sldId id="304" r:id="rId7"/>
    <p:sldId id="305" r:id="rId8"/>
    <p:sldId id="298" r:id="rId9"/>
    <p:sldId id="313" r:id="rId10"/>
    <p:sldId id="306" r:id="rId11"/>
    <p:sldId id="301" r:id="rId12"/>
    <p:sldId id="302" r:id="rId13"/>
    <p:sldId id="312" r:id="rId14"/>
    <p:sldId id="303" r:id="rId15"/>
    <p:sldId id="307" r:id="rId16"/>
    <p:sldId id="308" r:id="rId17"/>
    <p:sldId id="309" r:id="rId18"/>
    <p:sldId id="311" r:id="rId19"/>
    <p:sldId id="310" r:id="rId20"/>
    <p:sldId id="267" r:id="rId21"/>
    <p:sldId id="268" r:id="rId22"/>
    <p:sldId id="269" r:id="rId23"/>
    <p:sldId id="263" r:id="rId24"/>
    <p:sldId id="292" r:id="rId25"/>
    <p:sldId id="293" r:id="rId26"/>
    <p:sldId id="294" r:id="rId27"/>
    <p:sldId id="260" r:id="rId28"/>
    <p:sldId id="291" r:id="rId29"/>
    <p:sldId id="299" r:id="rId30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  <p15:guide id="13" orient="horz" pos="3884">
          <p15:clr>
            <a:srgbClr val="A4A3A4"/>
          </p15:clr>
        </p15:guide>
        <p15:guide id="14" pos="6152">
          <p15:clr>
            <a:srgbClr val="A4A3A4"/>
          </p15:clr>
        </p15:guide>
        <p15:guide id="15" pos="28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B9B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74" autoAdjust="0"/>
    <p:restoredTop sz="94660"/>
  </p:normalViewPr>
  <p:slideViewPr>
    <p:cSldViewPr>
      <p:cViewPr varScale="1">
        <p:scale>
          <a:sx n="127" d="100"/>
          <a:sy n="127" d="100"/>
        </p:scale>
        <p:origin x="180" y="120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  <p:guide orient="horz" pos="3884"/>
        <p:guide pos="6152"/>
        <p:guide pos="284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5" d="100"/>
          <a:sy n="55" d="100"/>
        </p:scale>
        <p:origin x="3072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EBBEEB-21CE-4DF9-902D-49D9847AF5FF}" type="doc">
      <dgm:prSet loTypeId="urn:microsoft.com/office/officeart/2005/8/layout/process5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C6DF0E7C-4D9B-4EF7-AE50-7E598880239B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/>
          <a:r>
            <a:rPr lang="ko-KR" altLang="en-US" sz="1600" dirty="0"/>
            <a:t>해외연수</a:t>
          </a:r>
          <a:endParaRPr lang="en-US" altLang="ko-KR" sz="1600" dirty="0"/>
        </a:p>
        <a:p>
          <a:pPr latinLnBrk="1"/>
          <a:r>
            <a:rPr lang="ko-KR" altLang="en-US" sz="1600" dirty="0"/>
            <a:t>프로그램 신청</a:t>
          </a:r>
        </a:p>
      </dgm:t>
    </dgm:pt>
    <dgm:pt modelId="{A0DA3E69-713A-455B-9915-1D2127083C2E}" type="parTrans" cxnId="{6367B9BC-7254-40DB-B697-E4ABD19A8CE0}">
      <dgm:prSet/>
      <dgm:spPr/>
      <dgm:t>
        <a:bodyPr/>
        <a:lstStyle/>
        <a:p>
          <a:pPr latinLnBrk="1"/>
          <a:endParaRPr lang="ko-KR" altLang="en-US"/>
        </a:p>
      </dgm:t>
    </dgm:pt>
    <dgm:pt modelId="{C9097B61-BBBF-4072-BEE7-486EB27675AB}" type="sibTrans" cxnId="{6367B9BC-7254-40DB-B697-E4ABD19A8CE0}">
      <dgm:prSet/>
      <dgm:spPr/>
      <dgm:t>
        <a:bodyPr/>
        <a:lstStyle/>
        <a:p>
          <a:pPr latinLnBrk="1"/>
          <a:endParaRPr lang="ko-KR" altLang="en-US"/>
        </a:p>
      </dgm:t>
    </dgm:pt>
    <dgm:pt modelId="{A2B81584-0F49-484B-91D0-1F1F94BC1E44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/>
          <a:r>
            <a:rPr lang="ko-KR" altLang="en-US" sz="1600" kern="1200" dirty="0"/>
            <a:t>해외연수</a:t>
          </a:r>
          <a:endParaRPr lang="en-US" altLang="ko-KR" sz="1600" kern="1200" dirty="0"/>
        </a:p>
        <a:p>
          <a:pPr latinLnBrk="1"/>
          <a:r>
            <a:rPr lang="ko-KR" altLang="en-US" sz="1600" kern="1200" dirty="0">
              <a:solidFill>
                <a:prstClr val="white"/>
              </a:solidFill>
              <a:latin typeface="Century Gothic" panose="020B0502020202020204"/>
              <a:ea typeface="맑은 고딕" panose="020B0503020000020004" pitchFamily="50" charset="-127"/>
              <a:cs typeface="+mn-cs"/>
            </a:rPr>
            <a:t>대상자선발</a:t>
          </a:r>
        </a:p>
      </dgm:t>
    </dgm:pt>
    <dgm:pt modelId="{A4242612-0947-48AC-A559-498FEFF16F2C}" type="parTrans" cxnId="{7725EA80-3EE4-4A2F-9EEA-74CC8D0F96D2}">
      <dgm:prSet/>
      <dgm:spPr/>
      <dgm:t>
        <a:bodyPr/>
        <a:lstStyle/>
        <a:p>
          <a:pPr latinLnBrk="1"/>
          <a:endParaRPr lang="ko-KR" altLang="en-US"/>
        </a:p>
      </dgm:t>
    </dgm:pt>
    <dgm:pt modelId="{7635EECE-0F29-4562-84AC-BE31B196B467}" type="sibTrans" cxnId="{7725EA80-3EE4-4A2F-9EEA-74CC8D0F96D2}">
      <dgm:prSet/>
      <dgm:spPr/>
      <dgm:t>
        <a:bodyPr/>
        <a:lstStyle/>
        <a:p>
          <a:pPr latinLnBrk="1"/>
          <a:endParaRPr lang="ko-KR" altLang="en-US"/>
        </a:p>
      </dgm:t>
    </dgm:pt>
    <dgm:pt modelId="{83E30E36-A03F-4A85-9156-A8CE914195AD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해외자매대학</a:t>
          </a:r>
          <a:endParaRPr lang="en-US" altLang="ko-KR" sz="1200" dirty="0"/>
        </a:p>
        <a:p>
          <a:pPr latinLnBrk="1"/>
          <a:r>
            <a:rPr lang="ko-KR" altLang="en-US" sz="1200" dirty="0"/>
            <a:t>어학 및 교환</a:t>
          </a:r>
          <a:endParaRPr lang="en-US" altLang="ko-KR" sz="1200" dirty="0"/>
        </a:p>
        <a:p>
          <a:pPr latinLnBrk="1"/>
          <a:r>
            <a:rPr lang="ko-KR" altLang="en-US" sz="1200" dirty="0"/>
            <a:t>프로그램 신청</a:t>
          </a:r>
        </a:p>
      </dgm:t>
    </dgm:pt>
    <dgm:pt modelId="{0432F70C-9B32-4354-8B0A-5C33E1E17FF9}" type="parTrans" cxnId="{7216B452-BFF6-4592-9A4C-EA84E61290DE}">
      <dgm:prSet/>
      <dgm:spPr/>
      <dgm:t>
        <a:bodyPr/>
        <a:lstStyle/>
        <a:p>
          <a:pPr latinLnBrk="1"/>
          <a:endParaRPr lang="ko-KR" altLang="en-US"/>
        </a:p>
      </dgm:t>
    </dgm:pt>
    <dgm:pt modelId="{0FDB3270-CEDB-451A-AB23-66D1B715D056}" type="sibTrans" cxnId="{7216B452-BFF6-4592-9A4C-EA84E61290DE}">
      <dgm:prSet/>
      <dgm:spPr/>
      <dgm:t>
        <a:bodyPr/>
        <a:lstStyle/>
        <a:p>
          <a:pPr latinLnBrk="1"/>
          <a:endParaRPr lang="ko-KR" altLang="en-US"/>
        </a:p>
      </dgm:t>
    </dgm:pt>
    <dgm:pt modelId="{3E07C2C6-51B4-4A17-89D2-28C26E34DD48}">
      <dgm:prSet phldrT="[텍스트]" custT="1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pPr latinLnBrk="1"/>
          <a:r>
            <a:rPr lang="ko-KR" altLang="en-US" sz="1400" dirty="0"/>
            <a:t>합격통지서 발송</a:t>
          </a:r>
          <a:endParaRPr lang="en-US" altLang="ko-KR" sz="1400" dirty="0"/>
        </a:p>
        <a:p>
          <a:pPr latinLnBrk="1"/>
          <a:r>
            <a:rPr lang="ko-KR" altLang="en-US" sz="1400" dirty="0"/>
            <a:t>어학</a:t>
          </a:r>
          <a:r>
            <a:rPr lang="en-US" altLang="ko-KR" sz="1400" dirty="0"/>
            <a:t>: I-20</a:t>
          </a:r>
          <a:endParaRPr lang="ko-KR" altLang="en-US" sz="1400" dirty="0"/>
        </a:p>
      </dgm:t>
    </dgm:pt>
    <dgm:pt modelId="{504F2A11-D7D4-4BFD-B3A0-21352695C896}" type="parTrans" cxnId="{02522724-5192-4A11-94DC-97C839C37175}">
      <dgm:prSet/>
      <dgm:spPr/>
      <dgm:t>
        <a:bodyPr/>
        <a:lstStyle/>
        <a:p>
          <a:pPr latinLnBrk="1"/>
          <a:endParaRPr lang="ko-KR" altLang="en-US"/>
        </a:p>
      </dgm:t>
    </dgm:pt>
    <dgm:pt modelId="{7FCCDA7E-1CF9-49CC-A4BA-F9312A44B9EB}" type="sibTrans" cxnId="{02522724-5192-4A11-94DC-97C839C37175}">
      <dgm:prSet/>
      <dgm:spPr/>
      <dgm:t>
        <a:bodyPr/>
        <a:lstStyle/>
        <a:p>
          <a:pPr latinLnBrk="1"/>
          <a:endParaRPr lang="ko-KR" altLang="en-US"/>
        </a:p>
      </dgm:t>
    </dgm:pt>
    <dgm:pt modelId="{0C7D88C0-4094-4832-8995-4690D7333D96}">
      <dgm:prSet phldrT="[텍스트]" custT="1"/>
      <dgm:spPr>
        <a:gradFill flip="none" rotWithShape="1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pPr latinLnBrk="1"/>
          <a:r>
            <a:rPr lang="ko-KR" altLang="en-US" sz="1600" dirty="0"/>
            <a:t>비자신청</a:t>
          </a:r>
          <a:endParaRPr lang="ko-KR" altLang="en-US" sz="1100" dirty="0"/>
        </a:p>
      </dgm:t>
    </dgm:pt>
    <dgm:pt modelId="{E8353ED4-699C-4618-93B7-EC0CBE08F40C}" type="parTrans" cxnId="{BAAEC513-DBA5-48C7-AC02-479DBE43C9AF}">
      <dgm:prSet/>
      <dgm:spPr/>
      <dgm:t>
        <a:bodyPr/>
        <a:lstStyle/>
        <a:p>
          <a:pPr latinLnBrk="1"/>
          <a:endParaRPr lang="ko-KR" altLang="en-US"/>
        </a:p>
      </dgm:t>
    </dgm:pt>
    <dgm:pt modelId="{F6D18740-6E42-4633-A608-064D4350517C}" type="sibTrans" cxnId="{BAAEC513-DBA5-48C7-AC02-479DBE43C9AF}">
      <dgm:prSet/>
      <dgm:spPr/>
      <dgm:t>
        <a:bodyPr/>
        <a:lstStyle/>
        <a:p>
          <a:pPr latinLnBrk="1"/>
          <a:endParaRPr lang="ko-KR" altLang="en-US"/>
        </a:p>
      </dgm:t>
    </dgm:pt>
    <dgm:pt modelId="{FCA13D84-4EAA-48D9-8A46-733E0E211D3B}">
      <dgm:prSet phldrT="[텍스트]" custT="1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</dgm:spPr>
      <dgm:t>
        <a:bodyPr/>
        <a:lstStyle/>
        <a:p>
          <a:pPr latinLnBrk="1"/>
          <a:r>
            <a:rPr lang="ko-KR" altLang="en-US" sz="1800" dirty="0"/>
            <a:t>항공권예매 및 출국</a:t>
          </a:r>
        </a:p>
      </dgm:t>
    </dgm:pt>
    <dgm:pt modelId="{0DF6AC12-7E88-44C7-A4F9-8E0D7C35CB8C}" type="parTrans" cxnId="{359E1704-E731-44DF-8442-6C442F106D14}">
      <dgm:prSet/>
      <dgm:spPr/>
      <dgm:t>
        <a:bodyPr/>
        <a:lstStyle/>
        <a:p>
          <a:pPr latinLnBrk="1"/>
          <a:endParaRPr lang="ko-KR" altLang="en-US"/>
        </a:p>
      </dgm:t>
    </dgm:pt>
    <dgm:pt modelId="{D1655DBA-16EA-41C5-8038-DEAC639D19F2}" type="sibTrans" cxnId="{359E1704-E731-44DF-8442-6C442F106D14}">
      <dgm:prSet/>
      <dgm:spPr/>
      <dgm:t>
        <a:bodyPr/>
        <a:lstStyle/>
        <a:p>
          <a:pPr latinLnBrk="1"/>
          <a:endParaRPr lang="ko-KR" altLang="en-US"/>
        </a:p>
      </dgm:t>
    </dgm:pt>
    <dgm:pt modelId="{932A42E4-7B61-4EE9-88EF-0213A003BE2A}" type="pres">
      <dgm:prSet presAssocID="{8AEBBEEB-21CE-4DF9-902D-49D9847AF5FF}" presName="diagram" presStyleCnt="0">
        <dgm:presLayoutVars>
          <dgm:dir/>
          <dgm:resizeHandles val="exact"/>
        </dgm:presLayoutVars>
      </dgm:prSet>
      <dgm:spPr/>
    </dgm:pt>
    <dgm:pt modelId="{3E1F5CFC-B0B1-4813-8EBE-7FB8FE9B6D84}" type="pres">
      <dgm:prSet presAssocID="{C6DF0E7C-4D9B-4EF7-AE50-7E598880239B}" presName="node" presStyleLbl="node1" presStyleIdx="0" presStyleCnt="6">
        <dgm:presLayoutVars>
          <dgm:bulletEnabled val="1"/>
        </dgm:presLayoutVars>
      </dgm:prSet>
      <dgm:spPr/>
    </dgm:pt>
    <dgm:pt modelId="{6038A90F-0870-4EE9-8D77-EEAD931D25CF}" type="pres">
      <dgm:prSet presAssocID="{C9097B61-BBBF-4072-BEE7-486EB27675AB}" presName="sibTrans" presStyleLbl="sibTrans2D1" presStyleIdx="0" presStyleCnt="5" custScaleX="152057" custLinFactNeighborX="-1173" custLinFactNeighborY="-1927"/>
      <dgm:spPr/>
    </dgm:pt>
    <dgm:pt modelId="{8DEF5C23-BD4C-49D9-86FE-3DBE3B638BF0}" type="pres">
      <dgm:prSet presAssocID="{C9097B61-BBBF-4072-BEE7-486EB27675AB}" presName="connectorText" presStyleLbl="sibTrans2D1" presStyleIdx="0" presStyleCnt="5"/>
      <dgm:spPr/>
    </dgm:pt>
    <dgm:pt modelId="{E6ECC475-5383-4202-B40E-38231491FC78}" type="pres">
      <dgm:prSet presAssocID="{A2B81584-0F49-484B-91D0-1F1F94BC1E44}" presName="node" presStyleLbl="node1" presStyleIdx="1" presStyleCnt="6" custLinFactNeighborX="-10484" custLinFactNeighborY="-4368">
        <dgm:presLayoutVars>
          <dgm:bulletEnabled val="1"/>
        </dgm:presLayoutVars>
      </dgm:prSet>
      <dgm:spPr/>
    </dgm:pt>
    <dgm:pt modelId="{40B89CE8-053C-4DDE-B748-194C29AB0990}" type="pres">
      <dgm:prSet presAssocID="{7635EECE-0F29-4562-84AC-BE31B196B467}" presName="sibTrans" presStyleLbl="sibTrans2D1" presStyleIdx="1" presStyleCnt="5" custLinFactNeighborX="7853" custLinFactNeighborY="7325"/>
      <dgm:spPr/>
    </dgm:pt>
    <dgm:pt modelId="{6805B1DB-50FC-4606-AEA4-D2462C90DC1E}" type="pres">
      <dgm:prSet presAssocID="{7635EECE-0F29-4562-84AC-BE31B196B467}" presName="connectorText" presStyleLbl="sibTrans2D1" presStyleIdx="1" presStyleCnt="5"/>
      <dgm:spPr/>
    </dgm:pt>
    <dgm:pt modelId="{5922ED78-CAEE-433B-B013-9DDAD324E94B}" type="pres">
      <dgm:prSet presAssocID="{83E30E36-A03F-4A85-9156-A8CE914195AD}" presName="node" presStyleLbl="node1" presStyleIdx="2" presStyleCnt="6" custLinFactNeighborX="-113" custLinFactNeighborY="-7651">
        <dgm:presLayoutVars>
          <dgm:bulletEnabled val="1"/>
        </dgm:presLayoutVars>
      </dgm:prSet>
      <dgm:spPr/>
    </dgm:pt>
    <dgm:pt modelId="{10169710-24AF-4346-A9A2-25BC9306FBD8}" type="pres">
      <dgm:prSet presAssocID="{0FDB3270-CEDB-451A-AB23-66D1B715D056}" presName="sibTrans" presStyleLbl="sibTrans2D1" presStyleIdx="2" presStyleCnt="5"/>
      <dgm:spPr/>
    </dgm:pt>
    <dgm:pt modelId="{E31F1288-21EA-4E57-8EC3-B7B0B6ABE34B}" type="pres">
      <dgm:prSet presAssocID="{0FDB3270-CEDB-451A-AB23-66D1B715D056}" presName="connectorText" presStyleLbl="sibTrans2D1" presStyleIdx="2" presStyleCnt="5"/>
      <dgm:spPr/>
    </dgm:pt>
    <dgm:pt modelId="{2313D05D-76C4-40E2-8672-61CDE1550EE1}" type="pres">
      <dgm:prSet presAssocID="{3E07C2C6-51B4-4A17-89D2-28C26E34DD48}" presName="node" presStyleLbl="node1" presStyleIdx="3" presStyleCnt="6">
        <dgm:presLayoutVars>
          <dgm:bulletEnabled val="1"/>
        </dgm:presLayoutVars>
      </dgm:prSet>
      <dgm:spPr/>
    </dgm:pt>
    <dgm:pt modelId="{826F28F1-98FE-4D1A-9B2B-5D9D75AF5F11}" type="pres">
      <dgm:prSet presAssocID="{7FCCDA7E-1CF9-49CC-A4BA-F9312A44B9EB}" presName="sibTrans" presStyleLbl="sibTrans2D1" presStyleIdx="3" presStyleCnt="5"/>
      <dgm:spPr/>
    </dgm:pt>
    <dgm:pt modelId="{340B9946-0E95-4595-A435-D09FECB76A0D}" type="pres">
      <dgm:prSet presAssocID="{7FCCDA7E-1CF9-49CC-A4BA-F9312A44B9EB}" presName="connectorText" presStyleLbl="sibTrans2D1" presStyleIdx="3" presStyleCnt="5"/>
      <dgm:spPr/>
    </dgm:pt>
    <dgm:pt modelId="{128670FA-BAE5-437D-BCF6-72358794B15C}" type="pres">
      <dgm:prSet presAssocID="{0C7D88C0-4094-4832-8995-4690D7333D96}" presName="node" presStyleLbl="node1" presStyleIdx="4" presStyleCnt="6">
        <dgm:presLayoutVars>
          <dgm:bulletEnabled val="1"/>
        </dgm:presLayoutVars>
      </dgm:prSet>
      <dgm:spPr/>
    </dgm:pt>
    <dgm:pt modelId="{7290A7BB-241E-4B84-B394-A148493E76AA}" type="pres">
      <dgm:prSet presAssocID="{F6D18740-6E42-4633-A608-064D4350517C}" presName="sibTrans" presStyleLbl="sibTrans2D1" presStyleIdx="4" presStyleCnt="5"/>
      <dgm:spPr/>
    </dgm:pt>
    <dgm:pt modelId="{34386E2A-8D16-40F5-8819-269235D6A672}" type="pres">
      <dgm:prSet presAssocID="{F6D18740-6E42-4633-A608-064D4350517C}" presName="connectorText" presStyleLbl="sibTrans2D1" presStyleIdx="4" presStyleCnt="5"/>
      <dgm:spPr/>
    </dgm:pt>
    <dgm:pt modelId="{B26167A1-CE99-471A-B04D-F3F1DD664D23}" type="pres">
      <dgm:prSet presAssocID="{FCA13D84-4EAA-48D9-8A46-733E0E211D3B}" presName="node" presStyleLbl="node1" presStyleIdx="5" presStyleCnt="6">
        <dgm:presLayoutVars>
          <dgm:bulletEnabled val="1"/>
        </dgm:presLayoutVars>
      </dgm:prSet>
      <dgm:spPr/>
    </dgm:pt>
  </dgm:ptLst>
  <dgm:cxnLst>
    <dgm:cxn modelId="{2E9C6301-457E-4326-B104-5D5D76EA5C32}" type="presOf" srcId="{A2B81584-0F49-484B-91D0-1F1F94BC1E44}" destId="{E6ECC475-5383-4202-B40E-38231491FC78}" srcOrd="0" destOrd="0" presId="urn:microsoft.com/office/officeart/2005/8/layout/process5"/>
    <dgm:cxn modelId="{359E1704-E731-44DF-8442-6C442F106D14}" srcId="{8AEBBEEB-21CE-4DF9-902D-49D9847AF5FF}" destId="{FCA13D84-4EAA-48D9-8A46-733E0E211D3B}" srcOrd="5" destOrd="0" parTransId="{0DF6AC12-7E88-44C7-A4F9-8E0D7C35CB8C}" sibTransId="{D1655DBA-16EA-41C5-8038-DEAC639D19F2}"/>
    <dgm:cxn modelId="{2E2A4D0B-F7CE-4E7E-BB86-B63A2CE5503D}" type="presOf" srcId="{7635EECE-0F29-4562-84AC-BE31B196B467}" destId="{6805B1DB-50FC-4606-AEA4-D2462C90DC1E}" srcOrd="1" destOrd="0" presId="urn:microsoft.com/office/officeart/2005/8/layout/process5"/>
    <dgm:cxn modelId="{8EBE1F0C-2019-4C20-83A6-4745D86C727D}" type="presOf" srcId="{0FDB3270-CEDB-451A-AB23-66D1B715D056}" destId="{10169710-24AF-4346-A9A2-25BC9306FBD8}" srcOrd="0" destOrd="0" presId="urn:microsoft.com/office/officeart/2005/8/layout/process5"/>
    <dgm:cxn modelId="{BAAEC513-DBA5-48C7-AC02-479DBE43C9AF}" srcId="{8AEBBEEB-21CE-4DF9-902D-49D9847AF5FF}" destId="{0C7D88C0-4094-4832-8995-4690D7333D96}" srcOrd="4" destOrd="0" parTransId="{E8353ED4-699C-4618-93B7-EC0CBE08F40C}" sibTransId="{F6D18740-6E42-4633-A608-064D4350517C}"/>
    <dgm:cxn modelId="{02522724-5192-4A11-94DC-97C839C37175}" srcId="{8AEBBEEB-21CE-4DF9-902D-49D9847AF5FF}" destId="{3E07C2C6-51B4-4A17-89D2-28C26E34DD48}" srcOrd="3" destOrd="0" parTransId="{504F2A11-D7D4-4BFD-B3A0-21352695C896}" sibTransId="{7FCCDA7E-1CF9-49CC-A4BA-F9312A44B9EB}"/>
    <dgm:cxn modelId="{7181EE2E-947B-4F94-91D6-37A2ACDC8546}" type="presOf" srcId="{8AEBBEEB-21CE-4DF9-902D-49D9847AF5FF}" destId="{932A42E4-7B61-4EE9-88EF-0213A003BE2A}" srcOrd="0" destOrd="0" presId="urn:microsoft.com/office/officeart/2005/8/layout/process5"/>
    <dgm:cxn modelId="{E345F43E-BB87-44AE-91C4-7EF53FBF94F7}" type="presOf" srcId="{C9097B61-BBBF-4072-BEE7-486EB27675AB}" destId="{8DEF5C23-BD4C-49D9-86FE-3DBE3B638BF0}" srcOrd="1" destOrd="0" presId="urn:microsoft.com/office/officeart/2005/8/layout/process5"/>
    <dgm:cxn modelId="{3A9C2B68-182F-4532-B5C4-3B2F1765E364}" type="presOf" srcId="{7FCCDA7E-1CF9-49CC-A4BA-F9312A44B9EB}" destId="{340B9946-0E95-4595-A435-D09FECB76A0D}" srcOrd="1" destOrd="0" presId="urn:microsoft.com/office/officeart/2005/8/layout/process5"/>
    <dgm:cxn modelId="{7216B452-BFF6-4592-9A4C-EA84E61290DE}" srcId="{8AEBBEEB-21CE-4DF9-902D-49D9847AF5FF}" destId="{83E30E36-A03F-4A85-9156-A8CE914195AD}" srcOrd="2" destOrd="0" parTransId="{0432F70C-9B32-4354-8B0A-5C33E1E17FF9}" sibTransId="{0FDB3270-CEDB-451A-AB23-66D1B715D056}"/>
    <dgm:cxn modelId="{7725EA80-3EE4-4A2F-9EEA-74CC8D0F96D2}" srcId="{8AEBBEEB-21CE-4DF9-902D-49D9847AF5FF}" destId="{A2B81584-0F49-484B-91D0-1F1F94BC1E44}" srcOrd="1" destOrd="0" parTransId="{A4242612-0947-48AC-A559-498FEFF16F2C}" sibTransId="{7635EECE-0F29-4562-84AC-BE31B196B467}"/>
    <dgm:cxn modelId="{35E2AB9B-47F3-4720-A05C-DDE67F5C9460}" type="presOf" srcId="{83E30E36-A03F-4A85-9156-A8CE914195AD}" destId="{5922ED78-CAEE-433B-B013-9DDAD324E94B}" srcOrd="0" destOrd="0" presId="urn:microsoft.com/office/officeart/2005/8/layout/process5"/>
    <dgm:cxn modelId="{B80CEBA2-B0C7-482D-8B6C-AA9B29434802}" type="presOf" srcId="{0C7D88C0-4094-4832-8995-4690D7333D96}" destId="{128670FA-BAE5-437D-BCF6-72358794B15C}" srcOrd="0" destOrd="0" presId="urn:microsoft.com/office/officeart/2005/8/layout/process5"/>
    <dgm:cxn modelId="{02620CA3-0572-4ACB-8B55-9782E6FAED53}" type="presOf" srcId="{FCA13D84-4EAA-48D9-8A46-733E0E211D3B}" destId="{B26167A1-CE99-471A-B04D-F3F1DD664D23}" srcOrd="0" destOrd="0" presId="urn:microsoft.com/office/officeart/2005/8/layout/process5"/>
    <dgm:cxn modelId="{66FFBDAE-3240-42D2-8313-38220203AC08}" type="presOf" srcId="{C9097B61-BBBF-4072-BEE7-486EB27675AB}" destId="{6038A90F-0870-4EE9-8D77-EEAD931D25CF}" srcOrd="0" destOrd="0" presId="urn:microsoft.com/office/officeart/2005/8/layout/process5"/>
    <dgm:cxn modelId="{19B867B1-30CC-4C5C-9408-1BABEC533D92}" type="presOf" srcId="{7635EECE-0F29-4562-84AC-BE31B196B467}" destId="{40B89CE8-053C-4DDE-B748-194C29AB0990}" srcOrd="0" destOrd="0" presId="urn:microsoft.com/office/officeart/2005/8/layout/process5"/>
    <dgm:cxn modelId="{D99DB8B8-5AF9-4E64-8D58-CF2C6478DA96}" type="presOf" srcId="{F6D18740-6E42-4633-A608-064D4350517C}" destId="{34386E2A-8D16-40F5-8819-269235D6A672}" srcOrd="1" destOrd="0" presId="urn:microsoft.com/office/officeart/2005/8/layout/process5"/>
    <dgm:cxn modelId="{6367B9BC-7254-40DB-B697-E4ABD19A8CE0}" srcId="{8AEBBEEB-21CE-4DF9-902D-49D9847AF5FF}" destId="{C6DF0E7C-4D9B-4EF7-AE50-7E598880239B}" srcOrd="0" destOrd="0" parTransId="{A0DA3E69-713A-455B-9915-1D2127083C2E}" sibTransId="{C9097B61-BBBF-4072-BEE7-486EB27675AB}"/>
    <dgm:cxn modelId="{182EA1BF-EE47-4009-B3D4-97BC986CE0B7}" type="presOf" srcId="{7FCCDA7E-1CF9-49CC-A4BA-F9312A44B9EB}" destId="{826F28F1-98FE-4D1A-9B2B-5D9D75AF5F11}" srcOrd="0" destOrd="0" presId="urn:microsoft.com/office/officeart/2005/8/layout/process5"/>
    <dgm:cxn modelId="{D2E189C7-D693-44DA-AA44-ECFE43417343}" type="presOf" srcId="{C6DF0E7C-4D9B-4EF7-AE50-7E598880239B}" destId="{3E1F5CFC-B0B1-4813-8EBE-7FB8FE9B6D84}" srcOrd="0" destOrd="0" presId="urn:microsoft.com/office/officeart/2005/8/layout/process5"/>
    <dgm:cxn modelId="{3C98DBCF-5B0A-4543-B261-F4906CF65EED}" type="presOf" srcId="{0FDB3270-CEDB-451A-AB23-66D1B715D056}" destId="{E31F1288-21EA-4E57-8EC3-B7B0B6ABE34B}" srcOrd="1" destOrd="0" presId="urn:microsoft.com/office/officeart/2005/8/layout/process5"/>
    <dgm:cxn modelId="{0D3BACD2-A931-4B0F-B306-657F7E3FDDBE}" type="presOf" srcId="{F6D18740-6E42-4633-A608-064D4350517C}" destId="{7290A7BB-241E-4B84-B394-A148493E76AA}" srcOrd="0" destOrd="0" presId="urn:microsoft.com/office/officeart/2005/8/layout/process5"/>
    <dgm:cxn modelId="{27AED5D2-3DC5-44D4-A20B-44A23F6FC542}" type="presOf" srcId="{3E07C2C6-51B4-4A17-89D2-28C26E34DD48}" destId="{2313D05D-76C4-40E2-8672-61CDE1550EE1}" srcOrd="0" destOrd="0" presId="urn:microsoft.com/office/officeart/2005/8/layout/process5"/>
    <dgm:cxn modelId="{43AA9395-90EC-42B0-A92C-E1953F6A7FFF}" type="presParOf" srcId="{932A42E4-7B61-4EE9-88EF-0213A003BE2A}" destId="{3E1F5CFC-B0B1-4813-8EBE-7FB8FE9B6D84}" srcOrd="0" destOrd="0" presId="urn:microsoft.com/office/officeart/2005/8/layout/process5"/>
    <dgm:cxn modelId="{A57C58E2-110B-4EB0-9323-5448F7A109C5}" type="presParOf" srcId="{932A42E4-7B61-4EE9-88EF-0213A003BE2A}" destId="{6038A90F-0870-4EE9-8D77-EEAD931D25CF}" srcOrd="1" destOrd="0" presId="urn:microsoft.com/office/officeart/2005/8/layout/process5"/>
    <dgm:cxn modelId="{194E0C83-35CE-4E6B-9697-BF6E029CCDB0}" type="presParOf" srcId="{6038A90F-0870-4EE9-8D77-EEAD931D25CF}" destId="{8DEF5C23-BD4C-49D9-86FE-3DBE3B638BF0}" srcOrd="0" destOrd="0" presId="urn:microsoft.com/office/officeart/2005/8/layout/process5"/>
    <dgm:cxn modelId="{C8565C51-0FCE-4587-8B2A-874DEA5A6839}" type="presParOf" srcId="{932A42E4-7B61-4EE9-88EF-0213A003BE2A}" destId="{E6ECC475-5383-4202-B40E-38231491FC78}" srcOrd="2" destOrd="0" presId="urn:microsoft.com/office/officeart/2005/8/layout/process5"/>
    <dgm:cxn modelId="{1A91FE32-E9A4-4571-99ED-5E5D10617803}" type="presParOf" srcId="{932A42E4-7B61-4EE9-88EF-0213A003BE2A}" destId="{40B89CE8-053C-4DDE-B748-194C29AB0990}" srcOrd="3" destOrd="0" presId="urn:microsoft.com/office/officeart/2005/8/layout/process5"/>
    <dgm:cxn modelId="{9882BDBA-8F27-4970-8721-2C321F11F381}" type="presParOf" srcId="{40B89CE8-053C-4DDE-B748-194C29AB0990}" destId="{6805B1DB-50FC-4606-AEA4-D2462C90DC1E}" srcOrd="0" destOrd="0" presId="urn:microsoft.com/office/officeart/2005/8/layout/process5"/>
    <dgm:cxn modelId="{D5F9D85B-8513-41A8-9C4A-EB275F97B88B}" type="presParOf" srcId="{932A42E4-7B61-4EE9-88EF-0213A003BE2A}" destId="{5922ED78-CAEE-433B-B013-9DDAD324E94B}" srcOrd="4" destOrd="0" presId="urn:microsoft.com/office/officeart/2005/8/layout/process5"/>
    <dgm:cxn modelId="{4CCBFA04-12F7-4C47-824E-968171B8B940}" type="presParOf" srcId="{932A42E4-7B61-4EE9-88EF-0213A003BE2A}" destId="{10169710-24AF-4346-A9A2-25BC9306FBD8}" srcOrd="5" destOrd="0" presId="urn:microsoft.com/office/officeart/2005/8/layout/process5"/>
    <dgm:cxn modelId="{FDDC7F25-B956-471C-B930-087CA2422D0F}" type="presParOf" srcId="{10169710-24AF-4346-A9A2-25BC9306FBD8}" destId="{E31F1288-21EA-4E57-8EC3-B7B0B6ABE34B}" srcOrd="0" destOrd="0" presId="urn:microsoft.com/office/officeart/2005/8/layout/process5"/>
    <dgm:cxn modelId="{8C10528B-E3C9-47A9-AED2-125D7B2DC802}" type="presParOf" srcId="{932A42E4-7B61-4EE9-88EF-0213A003BE2A}" destId="{2313D05D-76C4-40E2-8672-61CDE1550EE1}" srcOrd="6" destOrd="0" presId="urn:microsoft.com/office/officeart/2005/8/layout/process5"/>
    <dgm:cxn modelId="{0528C9C6-E9FA-4F40-9F80-96FAA9976FFB}" type="presParOf" srcId="{932A42E4-7B61-4EE9-88EF-0213A003BE2A}" destId="{826F28F1-98FE-4D1A-9B2B-5D9D75AF5F11}" srcOrd="7" destOrd="0" presId="urn:microsoft.com/office/officeart/2005/8/layout/process5"/>
    <dgm:cxn modelId="{7525A2FB-780E-417F-916A-2E0EAEE2BD9F}" type="presParOf" srcId="{826F28F1-98FE-4D1A-9B2B-5D9D75AF5F11}" destId="{340B9946-0E95-4595-A435-D09FECB76A0D}" srcOrd="0" destOrd="0" presId="urn:microsoft.com/office/officeart/2005/8/layout/process5"/>
    <dgm:cxn modelId="{2237680F-47A7-4E3F-8B07-D20A2C969142}" type="presParOf" srcId="{932A42E4-7B61-4EE9-88EF-0213A003BE2A}" destId="{128670FA-BAE5-437D-BCF6-72358794B15C}" srcOrd="8" destOrd="0" presId="urn:microsoft.com/office/officeart/2005/8/layout/process5"/>
    <dgm:cxn modelId="{2C5F66DC-4507-479E-8BAB-2A1283AFDBA5}" type="presParOf" srcId="{932A42E4-7B61-4EE9-88EF-0213A003BE2A}" destId="{7290A7BB-241E-4B84-B394-A148493E76AA}" srcOrd="9" destOrd="0" presId="urn:microsoft.com/office/officeart/2005/8/layout/process5"/>
    <dgm:cxn modelId="{31433600-968B-4A2D-852D-99B1150A15EE}" type="presParOf" srcId="{7290A7BB-241E-4B84-B394-A148493E76AA}" destId="{34386E2A-8D16-40F5-8819-269235D6A672}" srcOrd="0" destOrd="0" presId="urn:microsoft.com/office/officeart/2005/8/layout/process5"/>
    <dgm:cxn modelId="{21D53605-C327-4658-BC6E-65E3DF93FA40}" type="presParOf" srcId="{932A42E4-7B61-4EE9-88EF-0213A003BE2A}" destId="{B26167A1-CE99-471A-B04D-F3F1DD664D23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F5CFC-B0B1-4813-8EBE-7FB8FE9B6D84}">
      <dsp:nvSpPr>
        <dsp:cNvPr id="0" name=""/>
        <dsp:cNvSpPr/>
      </dsp:nvSpPr>
      <dsp:spPr>
        <a:xfrm>
          <a:off x="5330" y="489636"/>
          <a:ext cx="1593199" cy="9559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해외연수</a:t>
          </a:r>
          <a:endParaRPr lang="en-US" altLang="ko-KR" sz="1600" kern="1200" dirty="0"/>
        </a:p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프로그램 신청</a:t>
          </a:r>
        </a:p>
      </dsp:txBody>
      <dsp:txXfrm>
        <a:off x="33328" y="517634"/>
        <a:ext cx="1537203" cy="899923"/>
      </dsp:txXfrm>
    </dsp:sp>
    <dsp:sp modelId="{6038A90F-0870-4EE9-8D77-EEAD931D25CF}">
      <dsp:nvSpPr>
        <dsp:cNvPr id="0" name=""/>
        <dsp:cNvSpPr/>
      </dsp:nvSpPr>
      <dsp:spPr>
        <a:xfrm rot="21530446">
          <a:off x="1634150" y="741691"/>
          <a:ext cx="379052" cy="3951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600" kern="1200"/>
        </a:p>
      </dsp:txBody>
      <dsp:txXfrm>
        <a:off x="1634162" y="821864"/>
        <a:ext cx="265336" cy="237067"/>
      </dsp:txXfrm>
    </dsp:sp>
    <dsp:sp modelId="{E6ECC475-5383-4202-B40E-38231491FC78}">
      <dsp:nvSpPr>
        <dsp:cNvPr id="0" name=""/>
        <dsp:cNvSpPr/>
      </dsp:nvSpPr>
      <dsp:spPr>
        <a:xfrm>
          <a:off x="2068778" y="447881"/>
          <a:ext cx="1593199" cy="9559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해외연수</a:t>
          </a:r>
          <a:endParaRPr lang="en-US" altLang="ko-KR" sz="1600" kern="1200" dirty="0"/>
        </a:p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>
              <a:solidFill>
                <a:prstClr val="white"/>
              </a:solidFill>
              <a:latin typeface="Century Gothic" panose="020B0502020202020204"/>
              <a:ea typeface="맑은 고딕" panose="020B0503020000020004" pitchFamily="50" charset="-127"/>
              <a:cs typeface="+mn-cs"/>
            </a:rPr>
            <a:t>대상자선발</a:t>
          </a:r>
        </a:p>
      </dsp:txBody>
      <dsp:txXfrm>
        <a:off x="2096776" y="475879"/>
        <a:ext cx="1537203" cy="899923"/>
      </dsp:txXfrm>
    </dsp:sp>
    <dsp:sp modelId="{40B89CE8-053C-4DDE-B748-194C29AB0990}">
      <dsp:nvSpPr>
        <dsp:cNvPr id="0" name=""/>
        <dsp:cNvSpPr/>
      </dsp:nvSpPr>
      <dsp:spPr>
        <a:xfrm rot="21554969">
          <a:off x="3871916" y="741693"/>
          <a:ext cx="425367" cy="3951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609606"/>
                <a:satOff val="-4861"/>
                <a:lumOff val="-3676"/>
                <a:alphaOff val="0"/>
                <a:tint val="98000"/>
                <a:lumMod val="114000"/>
              </a:schemeClr>
            </a:gs>
            <a:gs pos="100000">
              <a:schemeClr val="accent5">
                <a:hueOff val="609606"/>
                <a:satOff val="-4861"/>
                <a:lumOff val="-3676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600" kern="1200"/>
        </a:p>
      </dsp:txBody>
      <dsp:txXfrm>
        <a:off x="3871921" y="821492"/>
        <a:ext cx="306833" cy="237067"/>
      </dsp:txXfrm>
    </dsp:sp>
    <dsp:sp modelId="{5922ED78-CAEE-433B-B013-9DDAD324E94B}">
      <dsp:nvSpPr>
        <dsp:cNvPr id="0" name=""/>
        <dsp:cNvSpPr/>
      </dsp:nvSpPr>
      <dsp:spPr>
        <a:xfrm>
          <a:off x="4464488" y="416498"/>
          <a:ext cx="1593199" cy="9559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해외자매대학</a:t>
          </a:r>
          <a:endParaRPr lang="en-US" altLang="ko-KR" sz="1200" kern="1200" dirty="0"/>
        </a:p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어학 및 교환</a:t>
          </a:r>
          <a:endParaRPr lang="en-US" altLang="ko-KR" sz="1200" kern="1200" dirty="0"/>
        </a:p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프로그램 신청</a:t>
          </a:r>
        </a:p>
      </dsp:txBody>
      <dsp:txXfrm>
        <a:off x="4492486" y="444496"/>
        <a:ext cx="1537203" cy="899923"/>
      </dsp:txXfrm>
    </dsp:sp>
    <dsp:sp modelId="{10169710-24AF-4346-A9A2-25BC9306FBD8}">
      <dsp:nvSpPr>
        <dsp:cNvPr id="0" name=""/>
        <dsp:cNvSpPr/>
      </dsp:nvSpPr>
      <dsp:spPr>
        <a:xfrm rot="5396286">
          <a:off x="5073716" y="1519414"/>
          <a:ext cx="376521" cy="3951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219212"/>
                <a:satOff val="-9721"/>
                <a:lumOff val="-7353"/>
                <a:alphaOff val="0"/>
                <a:tint val="98000"/>
                <a:lumMod val="114000"/>
              </a:schemeClr>
            </a:gs>
            <a:gs pos="100000">
              <a:schemeClr val="accent5">
                <a:hueOff val="1219212"/>
                <a:satOff val="-9721"/>
                <a:lumOff val="-735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800" kern="1200"/>
        </a:p>
      </dsp:txBody>
      <dsp:txXfrm rot="-5400000">
        <a:off x="5143382" y="1528710"/>
        <a:ext cx="237067" cy="263565"/>
      </dsp:txXfrm>
    </dsp:sp>
    <dsp:sp modelId="{2313D05D-76C4-40E2-8672-61CDE1550EE1}">
      <dsp:nvSpPr>
        <dsp:cNvPr id="0" name=""/>
        <dsp:cNvSpPr/>
      </dsp:nvSpPr>
      <dsp:spPr>
        <a:xfrm>
          <a:off x="4466289" y="2082835"/>
          <a:ext cx="1593199" cy="95591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합격통지서 발송</a:t>
          </a:r>
          <a:endParaRPr lang="en-US" altLang="ko-KR" sz="1400" kern="1200" dirty="0"/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어학</a:t>
          </a:r>
          <a:r>
            <a:rPr lang="en-US" altLang="ko-KR" sz="1400" kern="1200" dirty="0"/>
            <a:t>: I-20</a:t>
          </a:r>
          <a:endParaRPr lang="ko-KR" altLang="en-US" sz="1400" kern="1200" dirty="0"/>
        </a:p>
      </dsp:txBody>
      <dsp:txXfrm>
        <a:off x="4494287" y="2110833"/>
        <a:ext cx="1537203" cy="899923"/>
      </dsp:txXfrm>
    </dsp:sp>
    <dsp:sp modelId="{826F28F1-98FE-4D1A-9B2B-5D9D75AF5F11}">
      <dsp:nvSpPr>
        <dsp:cNvPr id="0" name=""/>
        <dsp:cNvSpPr/>
      </dsp:nvSpPr>
      <dsp:spPr>
        <a:xfrm rot="10800000">
          <a:off x="3988329" y="2363239"/>
          <a:ext cx="337758" cy="3951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828819"/>
                <a:satOff val="-14582"/>
                <a:lumOff val="-11029"/>
                <a:alphaOff val="0"/>
                <a:tint val="98000"/>
                <a:lumMod val="114000"/>
              </a:schemeClr>
            </a:gs>
            <a:gs pos="100000">
              <a:schemeClr val="accent5">
                <a:hueOff val="1828819"/>
                <a:satOff val="-14582"/>
                <a:lumOff val="-11029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600" kern="1200"/>
        </a:p>
      </dsp:txBody>
      <dsp:txXfrm rot="10800000">
        <a:off x="4089656" y="2442262"/>
        <a:ext cx="236431" cy="237067"/>
      </dsp:txXfrm>
    </dsp:sp>
    <dsp:sp modelId="{128670FA-BAE5-437D-BCF6-72358794B15C}">
      <dsp:nvSpPr>
        <dsp:cNvPr id="0" name=""/>
        <dsp:cNvSpPr/>
      </dsp:nvSpPr>
      <dsp:spPr>
        <a:xfrm>
          <a:off x="2235809" y="2082835"/>
          <a:ext cx="1593199" cy="955919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비자신청</a:t>
          </a:r>
          <a:endParaRPr lang="ko-KR" altLang="en-US" sz="1100" kern="1200" dirty="0"/>
        </a:p>
      </dsp:txBody>
      <dsp:txXfrm>
        <a:off x="2263807" y="2110833"/>
        <a:ext cx="1537203" cy="899923"/>
      </dsp:txXfrm>
    </dsp:sp>
    <dsp:sp modelId="{7290A7BB-241E-4B84-B394-A148493E76AA}">
      <dsp:nvSpPr>
        <dsp:cNvPr id="0" name=""/>
        <dsp:cNvSpPr/>
      </dsp:nvSpPr>
      <dsp:spPr>
        <a:xfrm rot="10800000">
          <a:off x="1757849" y="2363239"/>
          <a:ext cx="337758" cy="3951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2438425"/>
                <a:satOff val="-19443"/>
                <a:lumOff val="-14705"/>
                <a:alphaOff val="0"/>
                <a:tint val="98000"/>
                <a:lumMod val="114000"/>
              </a:schemeClr>
            </a:gs>
            <a:gs pos="100000">
              <a:schemeClr val="accent5">
                <a:hueOff val="2438425"/>
                <a:satOff val="-19443"/>
                <a:lumOff val="-1470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600" kern="1200"/>
        </a:p>
      </dsp:txBody>
      <dsp:txXfrm rot="10800000">
        <a:off x="1859176" y="2442262"/>
        <a:ext cx="236431" cy="237067"/>
      </dsp:txXfrm>
    </dsp:sp>
    <dsp:sp modelId="{B26167A1-CE99-471A-B04D-F3F1DD664D23}">
      <dsp:nvSpPr>
        <dsp:cNvPr id="0" name=""/>
        <dsp:cNvSpPr/>
      </dsp:nvSpPr>
      <dsp:spPr>
        <a:xfrm>
          <a:off x="5330" y="2082835"/>
          <a:ext cx="1593199" cy="95591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0" scaled="1"/>
          <a:tileRect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항공권예매 및 출국</a:t>
          </a:r>
        </a:p>
      </dsp:txBody>
      <dsp:txXfrm>
        <a:off x="33328" y="2110833"/>
        <a:ext cx="1537203" cy="8999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784AA43A-3F76-4A13-9CD6-36134EB429E3}" type="datetimeFigureOut">
              <a:rPr lang="en-US" altLang="ko-KR"/>
              <a:t>4/9/2019</a:t>
            </a:fld>
            <a:endParaRPr 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A850423A-8BCE-448E-A97B-03A88B2B12C1}" type="slidenum">
              <a:rPr lang="ko-KR"/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5F674A4F-2B7A-4ECB-A400-260B2FFC03C1}" type="datetimeFigureOut">
              <a:t>2019-04-09</a:t>
            </a:fld>
            <a:endParaRPr lang="ko-KR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latinLnBrk="1"/>
            <a:r>
              <a:rPr lang="ko-KR"/>
              <a:t>마스터 텍스트 스타일 편집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01F2A70B-78F2-4DCF-B53B-C990D2FAFB8A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654" y="2099733"/>
            <a:ext cx="8823360" cy="2677648"/>
          </a:xfrm>
        </p:spPr>
        <p:txBody>
          <a:bodyPr anchor="b"/>
          <a:lstStyle>
            <a:lvl1pPr>
              <a:defRPr sz="5398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654" y="4777380"/>
            <a:ext cx="8823360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6210" y="1792264"/>
            <a:ext cx="990599" cy="304720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49143" y="3227872"/>
            <a:ext cx="3859795" cy="304722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49844" y="295730"/>
            <a:ext cx="837981" cy="767687"/>
          </a:xfrm>
        </p:spPr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35814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654" y="2603500"/>
            <a:ext cx="8823361" cy="3416300"/>
          </a:xfrm>
        </p:spPr>
        <p:txBody>
          <a:bodyPr/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136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2677645"/>
            <a:ext cx="4349892" cy="2283824"/>
          </a:xfrm>
        </p:spPr>
        <p:txBody>
          <a:bodyPr anchor="ctr"/>
          <a:lstStyle>
            <a:lvl1pPr algn="l">
              <a:defRPr sz="3999" b="0" cap="none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3764" y="2677644"/>
            <a:ext cx="3756566" cy="2283824"/>
          </a:xfrm>
        </p:spPr>
        <p:txBody>
          <a:bodyPr anchor="ctr"/>
          <a:lstStyle>
            <a:lvl1pPr marL="0" indent="0" algn="l">
              <a:buNone/>
              <a:defRPr sz="1999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4801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653" y="2603501"/>
            <a:ext cx="4823901" cy="3416301"/>
          </a:xfrm>
        </p:spPr>
        <p:txBody>
          <a:bodyPr>
            <a:normAutofit/>
          </a:bodyPr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7096" y="2603500"/>
            <a:ext cx="4823902" cy="3416300"/>
          </a:xfrm>
        </p:spPr>
        <p:txBody>
          <a:bodyPr>
            <a:normAutofit/>
          </a:bodyPr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98505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2603500"/>
            <a:ext cx="4823900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653" y="3179763"/>
            <a:ext cx="4823901" cy="2840039"/>
          </a:xfrm>
        </p:spPr>
        <p:txBody>
          <a:bodyPr>
            <a:normAutofit/>
          </a:bodyPr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7096" y="2603500"/>
            <a:ext cx="4823902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7096" y="3179763"/>
            <a:ext cx="4823902" cy="2840039"/>
          </a:xfrm>
        </p:spPr>
        <p:txBody>
          <a:bodyPr>
            <a:normAutofit/>
          </a:bodyPr>
          <a:lstStyle>
            <a:lvl1pPr>
              <a:defRPr sz="1799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92652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654" y="973668"/>
            <a:ext cx="8759131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6021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26057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295400"/>
            <a:ext cx="2792431" cy="1600200"/>
          </a:xfrm>
        </p:spPr>
        <p:txBody>
          <a:bodyPr anchor="b"/>
          <a:lstStyle>
            <a:lvl1pPr algn="l">
              <a:defRPr sz="2399" b="0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641" y="1447800"/>
            <a:ext cx="5188714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653" y="3129281"/>
            <a:ext cx="2792431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42335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693334"/>
            <a:ext cx="3864127" cy="1735667"/>
          </a:xfrm>
        </p:spPr>
        <p:txBody>
          <a:bodyPr anchor="b">
            <a:normAutofit/>
          </a:bodyPr>
          <a:lstStyle>
            <a:lvl1pPr algn="l">
              <a:defRPr sz="3599" b="0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6165" y="1143000"/>
            <a:ext cx="322635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653" y="3657600"/>
            <a:ext cx="3858207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10042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4969927"/>
            <a:ext cx="8823361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654" y="685800"/>
            <a:ext cx="8823361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3" y="5536665"/>
            <a:ext cx="8823360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52308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499" y="1063417"/>
            <a:ext cx="8829516" cy="1372986"/>
          </a:xfrm>
        </p:spPr>
        <p:txBody>
          <a:bodyPr/>
          <a:lstStyle>
            <a:lvl1pPr>
              <a:defRPr sz="399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3543300"/>
            <a:ext cx="8823361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71635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337" y="607336"/>
            <a:ext cx="8017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597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1884" y="2613787"/>
            <a:ext cx="652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597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466" y="982134"/>
            <a:ext cx="8451704" cy="2696632"/>
          </a:xfrm>
        </p:spPr>
        <p:txBody>
          <a:bodyPr/>
          <a:lstStyle>
            <a:lvl1pPr>
              <a:defRPr sz="399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439" y="3678766"/>
            <a:ext cx="7729206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5029200"/>
            <a:ext cx="9242489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078093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3" y="2370667"/>
            <a:ext cx="8823362" cy="1822514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5024967"/>
            <a:ext cx="8823361" cy="860400"/>
          </a:xfrm>
        </p:spPr>
        <p:txBody>
          <a:bodyPr anchor="t"/>
          <a:lstStyle>
            <a:lvl1pPr marL="0" indent="0" algn="l">
              <a:buNone/>
              <a:defRPr sz="1999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96677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973668"/>
            <a:ext cx="8823361" cy="706964"/>
          </a:xfrm>
        </p:spPr>
        <p:txBody>
          <a:bodyPr/>
          <a:lstStyle>
            <a:lvl1pPr>
              <a:defRPr sz="359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3" y="2603502"/>
            <a:ext cx="3141060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653" y="3179765"/>
            <a:ext cx="3141061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1547" y="2603500"/>
            <a:ext cx="3146189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1547" y="3179764"/>
            <a:ext cx="314618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081" y="2603501"/>
            <a:ext cx="3144911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275" y="3179763"/>
            <a:ext cx="3144717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2824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0377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02771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973668"/>
            <a:ext cx="8823361" cy="706964"/>
          </a:xfrm>
        </p:spPr>
        <p:txBody>
          <a:bodyPr/>
          <a:lstStyle>
            <a:lvl1pPr>
              <a:defRPr sz="359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3" y="4532844"/>
            <a:ext cx="3049644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206" y="2603500"/>
            <a:ext cx="26905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653" y="5109106"/>
            <a:ext cx="3049644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7675" y="4532845"/>
            <a:ext cx="3049644" cy="576263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7226" y="2603500"/>
            <a:ext cx="26905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982" y="5109105"/>
            <a:ext cx="3049644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0697" y="4532845"/>
            <a:ext cx="3050300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0905" y="2603500"/>
            <a:ext cx="26905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0696" y="5109104"/>
            <a:ext cx="3050301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altLang="ko-KR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4684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5771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0965" y="6391839"/>
            <a:ext cx="3643333" cy="30480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2836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973668"/>
            <a:ext cx="8823361" cy="706964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654" y="2603500"/>
            <a:ext cx="8823361" cy="3416300"/>
          </a:xfrm>
        </p:spPr>
        <p:txBody>
          <a:bodyPr vert="eaVert" anchor="t" anchorCtr="0"/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2654" y="6391839"/>
            <a:ext cx="990341" cy="304799"/>
          </a:xfrm>
        </p:spPr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35231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3000" y="1278467"/>
            <a:ext cx="1409598" cy="4748590"/>
          </a:xfrm>
        </p:spPr>
        <p:txBody>
          <a:bodyPr vert="eaVert" anchor="b" anchorCtr="0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654" y="1278467"/>
            <a:ext cx="6254396" cy="4748590"/>
          </a:xfrm>
        </p:spPr>
        <p:txBody>
          <a:bodyPr vert="eaVert"/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0330" y="6391839"/>
            <a:ext cx="991877" cy="304799"/>
          </a:xfrm>
        </p:spPr>
        <p:txBody>
          <a:bodyPr/>
          <a:lstStyle/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43297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654" y="973668"/>
            <a:ext cx="8759131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2603500"/>
            <a:ext cx="8759131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330" y="6391839"/>
            <a:ext cx="990341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AFE8FB1-0A7A-443E-AAF7-31D4FA1AA312}" type="datetimeFigureOut">
              <a:rPr lang="en-US" altLang="ko-KR" smtClean="0"/>
              <a:pPr/>
              <a:t>4/9/2019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964" y="6391839"/>
            <a:ext cx="385879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49844" y="295730"/>
            <a:ext cx="837981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799" b="0" i="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895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063" rtl="0" eaLnBrk="1" latinLnBrk="1" hangingPunct="1">
        <a:spcBef>
          <a:spcPct val="0"/>
        </a:spcBef>
        <a:buNone/>
        <a:defRPr sz="3599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9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s://youtu.be/owjNSoG7JZE" TargetMode="External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3U27FWB5L0w" TargetMode="External"/><Relationship Id="rId5" Type="http://schemas.openxmlformats.org/officeDocument/2006/relationships/hyperlink" Target="https://youtu.be/JsEcqxtOVmY" TargetMode="External"/><Relationship Id="rId4" Type="http://schemas.openxmlformats.org/officeDocument/2006/relationships/hyperlink" Target="https://youtu.be/LfTENWlYfuQ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42.pn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42.png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info.wsu.ac.kr/" TargetMode="Externa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hyperlink" Target="mailto:woosong_ob@wsu.ac.kr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71509" y="116632"/>
            <a:ext cx="8823360" cy="2677648"/>
          </a:xfrm>
        </p:spPr>
        <p:txBody>
          <a:bodyPr/>
          <a:lstStyle/>
          <a:p>
            <a:pPr algn="ctr"/>
            <a:r>
              <a:rPr lang="en-US" altLang="ko-KR" sz="4400" b="1" dirty="0"/>
              <a:t>2019</a:t>
            </a:r>
            <a:r>
              <a:rPr lang="ko-KR" altLang="en-US" sz="4400" b="1" dirty="0"/>
              <a:t>학</a:t>
            </a:r>
            <a:r>
              <a:rPr lang="ko-KR" altLang="ko-KR" sz="4400" b="1" dirty="0"/>
              <a:t>년</a:t>
            </a:r>
            <a:r>
              <a:rPr lang="ko-KR" altLang="en-US" sz="4400" b="1" dirty="0"/>
              <a:t>도</a:t>
            </a:r>
            <a:r>
              <a:rPr lang="ko-KR" altLang="ko-KR" sz="4400" b="1" dirty="0"/>
              <a:t> </a:t>
            </a:r>
            <a:r>
              <a:rPr lang="en-US" altLang="ko-KR" sz="4400" b="1" dirty="0"/>
              <a:t>2</a:t>
            </a:r>
            <a:r>
              <a:rPr lang="ko-KR" altLang="ko-KR" sz="4400" b="1" dirty="0"/>
              <a:t>학기</a:t>
            </a:r>
            <a:br>
              <a:rPr lang="en-US" altLang="ko-KR" sz="4400" b="1" dirty="0"/>
            </a:br>
            <a:r>
              <a:rPr lang="ko-KR" altLang="ko-KR" sz="4400" b="1" dirty="0"/>
              <a:t>영</a:t>
            </a:r>
            <a:r>
              <a:rPr lang="ko-KR" altLang="en-US" sz="4400" b="1" dirty="0"/>
              <a:t>미</a:t>
            </a:r>
            <a:r>
              <a:rPr lang="ko-KR" altLang="ko-KR" sz="4400" b="1" dirty="0"/>
              <a:t>권 해외연수 </a:t>
            </a:r>
            <a:r>
              <a:rPr lang="ko-KR" altLang="en-US" sz="4400" b="1" dirty="0"/>
              <a:t>설명회</a:t>
            </a:r>
            <a:endParaRPr lang="ko-KR" altLang="ko-KR" sz="4400" dirty="0"/>
          </a:p>
        </p:txBody>
      </p:sp>
      <p:pic>
        <p:nvPicPr>
          <p:cNvPr id="1030" name="Picture 6" descr="ÐÐ¾ÑÐ¾Ð¶ÐµÐµ Ð¸Ð·Ð¾Ð±ÑÐ°Ð¶ÐµÐ½Ð¸Ðµ">
            <a:extLst>
              <a:ext uri="{FF2B5EF4-FFF2-40B4-BE49-F238E27FC236}">
                <a16:creationId xmlns:a16="http://schemas.microsoft.com/office/drawing/2014/main" id="{6ED26259-7390-41CA-BD2F-17E73BA0C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3333" l="235" r="89789">
                        <a14:foregroundMark x1="11620" y1="5000" x2="11620" y2="5000"/>
                        <a14:foregroundMark x1="5399" y1="4792" x2="5399" y2="4792"/>
                        <a14:foregroundMark x1="1995" y1="1667" x2="1995" y2="1667"/>
                        <a14:foregroundMark x1="6690" y1="17083" x2="6690" y2="17083"/>
                        <a14:foregroundMark x1="2582" y1="14375" x2="2582" y2="14375"/>
                        <a14:foregroundMark x1="1291" y1="7083" x2="1291" y2="7083"/>
                        <a14:foregroundMark x1="4460" y1="16458" x2="4460" y2="16458"/>
                        <a14:foregroundMark x1="20188" y1="32708" x2="20188" y2="32708"/>
                        <a14:foregroundMark x1="23592" y1="40208" x2="23592" y2="40208"/>
                        <a14:foregroundMark x1="13380" y1="31667" x2="13380" y2="31667"/>
                        <a14:foregroundMark x1="12676" y1="24583" x2="12676" y2="24583"/>
                        <a14:foregroundMark x1="13263" y1="21667" x2="13263" y2="21667"/>
                        <a14:foregroundMark x1="37793" y1="76458" x2="37793" y2="76458"/>
                        <a14:foregroundMark x1="32864" y1="74167" x2="32864" y2="74167"/>
                        <a14:foregroundMark x1="30399" y1="71250" x2="30399" y2="71250"/>
                        <a14:foregroundMark x1="27700" y1="70833" x2="27700" y2="70833"/>
                        <a14:foregroundMark x1="25352" y1="74167" x2="25352" y2="74167"/>
                        <a14:foregroundMark x1="23826" y1="77292" x2="23826" y2="77292"/>
                        <a14:foregroundMark x1="23474" y1="77708" x2="23474" y2="77708"/>
                        <a14:foregroundMark x1="21831" y1="78750" x2="21831" y2="78750"/>
                        <a14:foregroundMark x1="17606" y1="78750" x2="17606" y2="78750"/>
                        <a14:foregroundMark x1="17371" y1="78750" x2="16315" y2="80208"/>
                        <a14:foregroundMark x1="14906" y1="81667" x2="14906" y2="81667"/>
                        <a14:foregroundMark x1="11737" y1="84167" x2="11737" y2="84167"/>
                        <a14:foregroundMark x1="11620" y1="85417" x2="11620" y2="86667"/>
                        <a14:foregroundMark x1="11620" y1="86667" x2="11620" y2="86667"/>
                        <a14:foregroundMark x1="15610" y1="90833" x2="15610" y2="90833"/>
                        <a14:foregroundMark x1="15258" y1="90208" x2="13380" y2="89583"/>
                        <a14:foregroundMark x1="10681" y1="89792" x2="9977" y2="89792"/>
                        <a14:foregroundMark x1="6925" y1="92292" x2="6925" y2="92292"/>
                        <a14:foregroundMark x1="5164" y1="92917" x2="5164" y2="92917"/>
                        <a14:foregroundMark x1="5047" y1="76667" x2="5047" y2="76667"/>
                        <a14:foregroundMark x1="14202" y1="63125" x2="14202" y2="63125"/>
                        <a14:foregroundMark x1="24296" y1="54167" x2="24296" y2="54167"/>
                        <a14:foregroundMark x1="17488" y1="49792" x2="17488" y2="49792"/>
                        <a14:foregroundMark x1="14554" y1="45833" x2="14554" y2="45833"/>
                        <a14:foregroundMark x1="18427" y1="36875" x2="18427" y2="36875"/>
                        <a14:foregroundMark x1="22770" y1="40417" x2="22770" y2="40417"/>
                        <a14:foregroundMark x1="19366" y1="50208" x2="19366" y2="50208"/>
                        <a14:foregroundMark x1="2700" y1="84792" x2="2700" y2="84792"/>
                        <a14:foregroundMark x1="32864" y1="47083" x2="32864" y2="47083"/>
                        <a14:foregroundMark x1="31455" y1="48958" x2="31455" y2="48958"/>
                        <a14:foregroundMark x1="30986" y1="50208" x2="30986" y2="50208"/>
                        <a14:foregroundMark x1="30047" y1="48958" x2="30047" y2="48958"/>
                        <a14:foregroundMark x1="31925" y1="52708" x2="31925" y2="52708"/>
                        <a14:foregroundMark x1="27582" y1="42500" x2="27582" y2="42500"/>
                        <a14:foregroundMark x1="25822" y1="40625" x2="25822" y2="40625"/>
                        <a14:foregroundMark x1="25469" y1="48333" x2="25469" y2="48333"/>
                        <a14:foregroundMark x1="25469" y1="54167" x2="25469" y2="54167"/>
                        <a14:foregroundMark x1="24765" y1="56667" x2="24765" y2="56667"/>
                        <a14:foregroundMark x1="23005" y1="59167" x2="23005" y2="59167"/>
                        <a14:foregroundMark x1="23005" y1="59167" x2="23005" y2="60208"/>
                        <a14:foregroundMark x1="23592" y1="61667" x2="23592" y2="61667"/>
                        <a14:foregroundMark x1="25822" y1="57292" x2="25822" y2="57292"/>
                        <a14:foregroundMark x1="25822" y1="55625" x2="25822" y2="55625"/>
                        <a14:foregroundMark x1="24648" y1="51250" x2="21009" y2="33542"/>
                        <a14:foregroundMark x1="23474" y1="42500" x2="14789" y2="24167"/>
                        <a14:foregroundMark x1="14789" y1="24167" x2="7746" y2="21042"/>
                        <a14:foregroundMark x1="7746" y1="21042" x2="352" y2="22292"/>
                        <a14:foregroundMark x1="352" y1="22292" x2="4695" y2="58958"/>
                        <a14:foregroundMark x1="78756" y1="93333" x2="78756" y2="9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9638">
            <a:off x="1540331" y="3179990"/>
            <a:ext cx="4216418" cy="237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Ð¾ÑÐ¾Ð¶ÐµÐµ Ð¸Ð·Ð¾Ð±ÑÐ°Ð¶ÐµÐ½Ð¸Ðµ">
            <a:extLst>
              <a:ext uri="{FF2B5EF4-FFF2-40B4-BE49-F238E27FC236}">
                <a16:creationId xmlns:a16="http://schemas.microsoft.com/office/drawing/2014/main" id="{FFEED214-A3C1-49C4-9E0D-0F9D609D3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365">
            <a:off x="6315026" y="3214209"/>
            <a:ext cx="4712957" cy="246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ko-KR" b="1" dirty="0"/>
              <a:t>자매대학 및 연수프로그램</a:t>
            </a:r>
            <a:endParaRPr lang="ko-KR" altLang="ko-KR" dirty="0"/>
          </a:p>
        </p:txBody>
      </p:sp>
      <p:graphicFrame>
        <p:nvGraphicFramePr>
          <p:cNvPr id="3" name="내용 개체 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5154863"/>
              </p:ext>
            </p:extLst>
          </p:nvPr>
        </p:nvGraphicFramePr>
        <p:xfrm>
          <a:off x="1436508" y="2564904"/>
          <a:ext cx="9577064" cy="3426706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072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4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570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2000" kern="100" dirty="0" err="1">
                          <a:solidFill>
                            <a:schemeClr val="tx1"/>
                          </a:solidFill>
                          <a:effectLst/>
                        </a:rPr>
                        <a:t>자매대학명</a:t>
                      </a:r>
                      <a:endParaRPr lang="ko-KR" sz="20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2000" kern="100" dirty="0">
                          <a:solidFill>
                            <a:schemeClr val="tx1"/>
                          </a:solidFill>
                          <a:effectLst/>
                        </a:rPr>
                        <a:t>연수프로그램</a:t>
                      </a:r>
                      <a:endParaRPr lang="ko-KR" sz="20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7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600" b="0" kern="100" dirty="0">
                          <a:solidFill>
                            <a:schemeClr val="tx1"/>
                          </a:solidFill>
                          <a:effectLst/>
                        </a:rPr>
                        <a:t>미시시피 대학교 </a:t>
                      </a: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</a:rPr>
                        <a:t>[University of Mississippi]</a:t>
                      </a:r>
                      <a:endParaRPr lang="ko-KR" sz="16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o-KR" sz="2000" b="0" kern="100" dirty="0">
                          <a:solidFill>
                            <a:schemeClr val="tx1"/>
                          </a:solidFill>
                          <a:effectLst/>
                        </a:rPr>
                        <a:t>영어 어학연수</a:t>
                      </a:r>
                      <a:endParaRPr lang="ko-KR" sz="20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7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ko-KR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세인트 클라우드 주립 대학교</a:t>
                      </a:r>
                      <a:r>
                        <a:rPr lang="en-US" altLang="ko-KR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[St. Cloud State University] </a:t>
                      </a:r>
                      <a:endParaRPr lang="ko-KR" alt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7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600" b="0" kern="100" dirty="0" err="1">
                          <a:effectLst/>
                        </a:rPr>
                        <a:t>페어몬트</a:t>
                      </a:r>
                      <a:r>
                        <a:rPr lang="ko-KR" sz="1600" b="0" kern="100" dirty="0">
                          <a:effectLst/>
                        </a:rPr>
                        <a:t> 주립대학교 </a:t>
                      </a:r>
                      <a:r>
                        <a:rPr lang="en-US" sz="1600" b="0" kern="100" dirty="0">
                          <a:effectLst/>
                        </a:rPr>
                        <a:t>[Fairmont State University]</a:t>
                      </a:r>
                      <a:endParaRPr lang="ko-KR" sz="160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7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600" b="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바타안 주립대학교 </a:t>
                      </a:r>
                      <a:r>
                        <a:rPr lang="ko-KR" alt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공식어학센터 </a:t>
                      </a:r>
                      <a:r>
                        <a:rPr lang="en-US" altLang="ko-KR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[Bataan Peninsula State University]</a:t>
                      </a:r>
                      <a:endParaRPr lang="ko-KR" alt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ko-KR" sz="20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8625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/>
          <p:cNvSpPr>
            <a:spLocks noGrp="1"/>
          </p:cNvSpPr>
          <p:nvPr>
            <p:ph type="title"/>
          </p:nvPr>
        </p:nvSpPr>
        <p:spPr>
          <a:xfrm>
            <a:off x="1522414" y="687081"/>
            <a:ext cx="8244406" cy="1020762"/>
          </a:xfrm>
        </p:spPr>
        <p:txBody>
          <a:bodyPr>
            <a:normAutofit/>
          </a:bodyPr>
          <a:lstStyle/>
          <a:p>
            <a:pPr algn="r">
              <a:lnSpc>
                <a:spcPct val="107000"/>
              </a:lnSpc>
            </a:pPr>
            <a:r>
              <a:rPr lang="ko-KR" altLang="ko-KR" sz="3000" b="1" kern="100" dirty="0"/>
              <a:t>미시시피 대학교</a:t>
            </a:r>
            <a:r>
              <a:rPr lang="en-US" altLang="ko-KR" sz="3000" b="1" kern="100" dirty="0"/>
              <a:t> -</a:t>
            </a:r>
            <a:r>
              <a:rPr lang="ko-KR" altLang="ko-KR" sz="3000" b="1" kern="100" dirty="0"/>
              <a:t> </a:t>
            </a:r>
            <a:r>
              <a:rPr lang="en-US" altLang="ko-KR" sz="3000" b="1" kern="100" dirty="0"/>
              <a:t>University of Mississippi</a:t>
            </a:r>
            <a:endParaRPr lang="ko-KR" altLang="ko-KR" sz="3000" b="1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4" name="내용 개체 틀 1"/>
          <p:cNvSpPr>
            <a:spLocks noGrp="1"/>
          </p:cNvSpPr>
          <p:nvPr>
            <p:ph idx="1"/>
          </p:nvPr>
        </p:nvSpPr>
        <p:spPr>
          <a:xfrm>
            <a:off x="1522414" y="4797152"/>
            <a:ext cx="9865096" cy="1899368"/>
          </a:xfrm>
        </p:spPr>
        <p:txBody>
          <a:bodyPr>
            <a:normAutofit/>
          </a:bodyPr>
          <a:lstStyle/>
          <a:p>
            <a:r>
              <a:rPr lang="en-US" altLang="ko-KR" sz="1800" b="1" dirty="0">
                <a:solidFill>
                  <a:schemeClr val="tx1"/>
                </a:solidFill>
              </a:rPr>
              <a:t>Address</a:t>
            </a:r>
            <a:r>
              <a:rPr lang="en-US" altLang="ko-KR" sz="1800" dirty="0">
                <a:solidFill>
                  <a:schemeClr val="tx1"/>
                </a:solidFill>
              </a:rPr>
              <a:t> : 10University, </a:t>
            </a:r>
            <a:r>
              <a:rPr lang="ko-KR" altLang="en-US" sz="1800" dirty="0">
                <a:solidFill>
                  <a:schemeClr val="tx1"/>
                </a:solidFill>
              </a:rPr>
              <a:t>미시시피 </a:t>
            </a:r>
            <a:r>
              <a:rPr lang="en-US" altLang="ko-KR" sz="1800" dirty="0">
                <a:solidFill>
                  <a:schemeClr val="tx1"/>
                </a:solidFill>
              </a:rPr>
              <a:t>38677 </a:t>
            </a:r>
            <a:r>
              <a:rPr lang="ko-KR" altLang="en-US" sz="1800" dirty="0">
                <a:solidFill>
                  <a:schemeClr val="tx1"/>
                </a:solidFill>
              </a:rPr>
              <a:t>미국</a:t>
            </a:r>
            <a:endParaRPr lang="en-US" altLang="ko-KR" sz="1800" dirty="0">
              <a:solidFill>
                <a:schemeClr val="tx1"/>
              </a:solidFill>
            </a:endParaRPr>
          </a:p>
          <a:p>
            <a:r>
              <a:rPr lang="en-US" altLang="ko-KR" sz="1800" b="1" dirty="0">
                <a:solidFill>
                  <a:schemeClr val="tx1"/>
                </a:solidFill>
              </a:rPr>
              <a:t>Total enrollment</a:t>
            </a:r>
            <a:r>
              <a:rPr lang="en-US" altLang="ko-KR" sz="1800" dirty="0">
                <a:solidFill>
                  <a:schemeClr val="tx1"/>
                </a:solidFill>
              </a:rPr>
              <a:t>: </a:t>
            </a:r>
            <a:r>
              <a:rPr lang="en-US" altLang="ko-KR" dirty="0">
                <a:solidFill>
                  <a:schemeClr val="tx1"/>
                </a:solidFill>
              </a:rPr>
              <a:t>23 780</a:t>
            </a:r>
            <a:r>
              <a:rPr lang="en-US" altLang="ko-KR" sz="1800" dirty="0">
                <a:solidFill>
                  <a:schemeClr val="tx1"/>
                </a:solidFill>
              </a:rPr>
              <a:t> (based on 2017)</a:t>
            </a:r>
          </a:p>
          <a:p>
            <a:r>
              <a:rPr lang="en-US" altLang="ko-KR" sz="1800" b="1" dirty="0">
                <a:solidFill>
                  <a:schemeClr val="tx1"/>
                </a:solidFill>
              </a:rPr>
              <a:t>Student to faculty ratio </a:t>
            </a:r>
            <a:r>
              <a:rPr lang="en-US" altLang="ko-KR" sz="1800" dirty="0">
                <a:solidFill>
                  <a:schemeClr val="tx1"/>
                </a:solidFill>
              </a:rPr>
              <a:t>: 18:1</a:t>
            </a:r>
          </a:p>
        </p:txBody>
      </p:sp>
      <p:pic>
        <p:nvPicPr>
          <p:cNvPr id="2052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id="{5439E2AE-169E-4940-8696-6D957555C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666" y="2511836"/>
            <a:ext cx="2761681" cy="183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Ð°ÑÑÐ¸Ð½ÐºÐ¸ Ð¿Ð¾ Ð·Ð°Ð¿ÑÐ¾ÑÑ university of mississippi location">
            <a:extLst>
              <a:ext uri="{FF2B5EF4-FFF2-40B4-BE49-F238E27FC236}">
                <a16:creationId xmlns:a16="http://schemas.microsoft.com/office/drawing/2014/main" id="{FD11E82C-2D1A-4830-BFD8-7C8BC9CA3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756" y="5956597"/>
            <a:ext cx="2586832" cy="62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ÐÐ°ÑÑÐ¸Ð½ÐºÐ¸ Ð¿Ð¾ Ð·Ð°Ð¿ÑÐ¾ÑÑ university of mississippi night view">
            <a:extLst>
              <a:ext uri="{FF2B5EF4-FFF2-40B4-BE49-F238E27FC236}">
                <a16:creationId xmlns:a16="http://schemas.microsoft.com/office/drawing/2014/main" id="{E2FC870C-AB61-41D8-B83C-A6AD98CEA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416" y="2511836"/>
            <a:ext cx="2761681" cy="183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EC0DE33-EE70-449C-80AE-D8C3CEAC879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0969" t="15350" b="5900"/>
          <a:stretch/>
        </p:blipFill>
        <p:spPr>
          <a:xfrm>
            <a:off x="1213340" y="2335611"/>
            <a:ext cx="3067069" cy="218677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18F64626-D91D-47AE-8FC8-9339C3681349}"/>
              </a:ext>
            </a:extLst>
          </p:cNvPr>
          <p:cNvSpPr/>
          <p:nvPr/>
        </p:nvSpPr>
        <p:spPr>
          <a:xfrm>
            <a:off x="2638028" y="3140968"/>
            <a:ext cx="465441" cy="360040"/>
          </a:xfrm>
          <a:prstGeom prst="ellips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2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oxford mississippi">
            <a:extLst>
              <a:ext uri="{FF2B5EF4-FFF2-40B4-BE49-F238E27FC236}">
                <a16:creationId xmlns:a16="http://schemas.microsoft.com/office/drawing/2014/main" id="{D39929AA-5DC2-4E36-973C-BDA0F282A3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"/>
          <a:stretch/>
        </p:blipFill>
        <p:spPr bwMode="auto">
          <a:xfrm>
            <a:off x="474008" y="462116"/>
            <a:ext cx="11240807" cy="592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2" name="Rectangle 191">
            <a:extLst>
              <a:ext uri="{FF2B5EF4-FFF2-40B4-BE49-F238E27FC236}">
                <a16:creationId xmlns:a16="http://schemas.microsoft.com/office/drawing/2014/main" id="{CC79B2C4-EF9C-492F-BC64-5300A7A2F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0599BEDA-CEC9-4E6C-B05D-1353D0F165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142702" y="1295400"/>
            <a:ext cx="9979600" cy="4267200"/>
          </a:xfrm>
          <a:prstGeom prst="rect">
            <a:avLst/>
          </a:prstGeom>
          <a:solidFill>
            <a:srgbClr val="000001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95062" y="1447801"/>
            <a:ext cx="8618722" cy="8551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 latinLnBrk="0">
              <a:lnSpc>
                <a:spcPct val="90000"/>
              </a:lnSpc>
            </a:pPr>
            <a:r>
              <a:rPr lang="en-US" altLang="ko-KR" sz="2500" b="1" dirty="0"/>
              <a:t>Oxford, Mississippi </a:t>
            </a:r>
            <a:br>
              <a:rPr lang="en-US" altLang="ko-KR" sz="2500" b="1" dirty="0"/>
            </a:br>
            <a:r>
              <a:rPr lang="ko-KR" altLang="en-US" sz="2500" b="1" dirty="0"/>
              <a:t>도시 소개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3764C9B-5377-423B-9227-6329D766E738}"/>
              </a:ext>
            </a:extLst>
          </p:cNvPr>
          <p:cNvSpPr txBox="1">
            <a:spLocks noChangeArrowheads="1"/>
          </p:cNvSpPr>
          <p:nvPr/>
        </p:nvSpPr>
        <p:spPr>
          <a:xfrm>
            <a:off x="1726750" y="2446868"/>
            <a:ext cx="8252849" cy="2971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342797" indent="-342797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799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727" indent="-285664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657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99720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6783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3846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0908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7971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5034" indent="-228531" algn="l" defTabSz="457063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9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국적 </a:t>
            </a:r>
            <a:r>
              <a:rPr lang="en-US" altLang="ko-KR" sz="1400" b="1" dirty="0">
                <a:solidFill>
                  <a:schemeClr val="bg1"/>
                </a:solidFill>
              </a:rPr>
              <a:t>: </a:t>
            </a:r>
            <a:r>
              <a:rPr lang="en-US" altLang="ko-KR" sz="1400" dirty="0">
                <a:solidFill>
                  <a:schemeClr val="bg1"/>
                </a:solidFill>
              </a:rPr>
              <a:t>USA, Mississippi</a:t>
            </a:r>
          </a:p>
          <a:p>
            <a:pPr defTabSz="457200" latinLnBrk="0">
              <a:lnSpc>
                <a:spcPct val="9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인구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:</a:t>
            </a:r>
            <a:r>
              <a:rPr lang="en-US" altLang="ko-KR" sz="1400" dirty="0">
                <a:solidFill>
                  <a:schemeClr val="bg1"/>
                </a:solidFill>
              </a:rPr>
              <a:t> 38,655 (2017)</a:t>
            </a:r>
          </a:p>
          <a:p>
            <a:pPr defTabSz="457200" latinLnBrk="0">
              <a:lnSpc>
                <a:spcPct val="9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위치 </a:t>
            </a:r>
            <a:r>
              <a:rPr lang="en-US" altLang="ko-KR" sz="1400" b="1" dirty="0">
                <a:solidFill>
                  <a:schemeClr val="bg1"/>
                </a:solidFill>
              </a:rPr>
              <a:t>: </a:t>
            </a:r>
            <a:r>
              <a:rPr lang="en-US" altLang="ko-KR" sz="1400" dirty="0">
                <a:solidFill>
                  <a:schemeClr val="bg1"/>
                </a:solidFill>
              </a:rPr>
              <a:t>the Southern part of the USA</a:t>
            </a:r>
          </a:p>
          <a:p>
            <a:pPr defTabSz="457200" latinLnBrk="0">
              <a:lnSpc>
                <a:spcPct val="9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겨울철 </a:t>
            </a:r>
            <a:r>
              <a:rPr lang="en-US" altLang="ko-KR" sz="1400" b="1" dirty="0">
                <a:solidFill>
                  <a:schemeClr val="bg1"/>
                </a:solidFill>
              </a:rPr>
              <a:t>: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+12/0</a:t>
            </a:r>
          </a:p>
          <a:p>
            <a:pPr defTabSz="457200" latinLnBrk="0">
              <a:lnSpc>
                <a:spcPct val="9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여름철 </a:t>
            </a:r>
            <a:r>
              <a:rPr lang="en-US" altLang="ko-KR" sz="1400" b="1" dirty="0">
                <a:solidFill>
                  <a:schemeClr val="bg1"/>
                </a:solidFill>
              </a:rPr>
              <a:t>: </a:t>
            </a:r>
            <a:r>
              <a:rPr lang="en-US" altLang="ko-KR" sz="1400" dirty="0">
                <a:solidFill>
                  <a:schemeClr val="bg1"/>
                </a:solidFill>
              </a:rPr>
              <a:t>+33/+20</a:t>
            </a:r>
          </a:p>
          <a:p>
            <a:pPr defTabSz="457200" latinLnBrk="0">
              <a:lnSpc>
                <a:spcPct val="90000"/>
              </a:lnSpc>
            </a:pPr>
            <a:r>
              <a:rPr lang="en-US" altLang="ko-KR" sz="1400" i="1" dirty="0">
                <a:solidFill>
                  <a:schemeClr val="bg1"/>
                </a:solidFill>
              </a:rPr>
              <a:t>Famous for its warmth and kindness</a:t>
            </a:r>
          </a:p>
          <a:p>
            <a:pPr defTabSz="457200" latinLnBrk="0">
              <a:lnSpc>
                <a:spcPct val="9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Easy to visit cities like: </a:t>
            </a:r>
            <a:r>
              <a:rPr lang="en-US" altLang="ko-KR" sz="1400" dirty="0">
                <a:solidFill>
                  <a:schemeClr val="bg1"/>
                </a:solidFill>
              </a:rPr>
              <a:t>Memphis, Atlanta, Birmingham, and New Orleans, which is famous for its blues music</a:t>
            </a:r>
          </a:p>
          <a:p>
            <a:pPr defTabSz="457200" latinLnBrk="0">
              <a:lnSpc>
                <a:spcPct val="90000"/>
              </a:lnSpc>
            </a:pPr>
            <a:r>
              <a:rPr lang="en-US" altLang="ko-KR" sz="1400" i="1" dirty="0">
                <a:solidFill>
                  <a:schemeClr val="bg1"/>
                </a:solidFill>
              </a:rPr>
              <a:t>Oxford is not a typical small city. </a:t>
            </a:r>
          </a:p>
          <a:p>
            <a:pPr defTabSz="457200" latinLnBrk="0">
              <a:lnSpc>
                <a:spcPct val="90000"/>
              </a:lnSpc>
            </a:pPr>
            <a:r>
              <a:rPr lang="en-US" altLang="ko-KR" sz="1400" i="1" dirty="0">
                <a:solidFill>
                  <a:schemeClr val="bg1"/>
                </a:solidFill>
              </a:rPr>
              <a:t>It combines charm and safety, and is full of multiculturalism and vitality that can only be seen in big cities</a:t>
            </a:r>
            <a:r>
              <a:rPr lang="en-US" altLang="ko-KR" sz="1200" i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51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12">
            <a:extLst>
              <a:ext uri="{FF2B5EF4-FFF2-40B4-BE49-F238E27FC236}">
                <a16:creationId xmlns:a16="http://schemas.microsoft.com/office/drawing/2014/main" id="{8CA5C868-0A82-4975-8602-F49477C7D5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86BF052-6C01-4917-B7DB-1FFCF2551B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696179C-71E7-4A5B-B238-0AE1C74D6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129EED8E-74E7-42E8-979B-7A783E78A4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85BA1E-2825-40F8-825A-5EBD63563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670" y="1228712"/>
            <a:ext cx="3160192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457200" latinLnBrk="0"/>
            <a:r>
              <a:rPr lang="en-US" altLang="ko-KR" sz="4800" b="0" i="0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On-Campus Housing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4BA060A-883C-4B29-ADBA-9336D46C0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221" y="396837"/>
            <a:ext cx="7904606" cy="6058999"/>
            <a:chOff x="423332" y="396837"/>
            <a:chExt cx="7906665" cy="6058999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8932B26-66A2-4BDA-BBEA-4A2D1B55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0E3F5B06-347D-4FC0-8294-BC560A691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C0201BB3-B0C8-4E63-A160-E22A074B0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6" name="Picture 5" descr="ÐÐ° Ð´Ð°Ð½Ð½Ð¾Ð¼ Ð¸Ð·Ð¾Ð±ÑÐ°Ð¶ÐµÐ½Ð¸Ð¸ Ð¼Ð¾Ð¶ÐµÑ Ð½Ð°ÑÐ¾Ð´Ð¸ÑÑÑÑ: ÑÑÐ¾Ð» Ð¸ Ð² Ð¿Ð¾Ð¼ÐµÑÐµÐ½Ð¸Ð¸">
            <a:extLst>
              <a:ext uri="{FF2B5EF4-FFF2-40B4-BE49-F238E27FC236}">
                <a16:creationId xmlns:a16="http://schemas.microsoft.com/office/drawing/2014/main" id="{FC8B9284-9395-409A-9F3B-BC7D3D517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0" y="1049803"/>
            <a:ext cx="3081157" cy="231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ÐÐ° Ð´Ð°Ð½Ð½Ð¾Ð¼ Ð¸Ð·Ð¾Ð±ÑÐ°Ð¶ÐµÐ½Ð¸Ð¸ Ð¼Ð¾Ð¶ÐµÑ Ð½Ð°ÑÐ¾Ð´Ð¸ÑÑÑÑ: Ð² Ð¿Ð¾Ð¼ÐµÑÐµÐ½Ð¸Ð¸">
            <a:extLst>
              <a:ext uri="{FF2B5EF4-FFF2-40B4-BE49-F238E27FC236}">
                <a16:creationId xmlns:a16="http://schemas.microsoft.com/office/drawing/2014/main" id="{DB09F91F-C2AD-4D90-AAAC-9786A9FA9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079" y="1049803"/>
            <a:ext cx="3572147" cy="241519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ÐÐ²ÑÐ¾Ð¼Ð°ÑÐ¸ÑÐµÑÐºÐ¸Ð¹ Ð°Ð»ÑÑÐµÑÐ½Ð°ÑÐ¸Ð²Ð½ÑÐ¹ ÑÐµÐºÑÑ Ð¾ÑÑÑÑÑÑÐ²ÑÐµÑ.">
            <a:extLst>
              <a:ext uri="{FF2B5EF4-FFF2-40B4-BE49-F238E27FC236}">
                <a16:creationId xmlns:a16="http://schemas.microsoft.com/office/drawing/2014/main" id="{C62A8398-721B-440B-962E-07C7ADEC8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0" y="3579077"/>
            <a:ext cx="3203593" cy="24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s://housing.wp.olemiss.edu/wp-content/uploads/sites/43/2016/02/DSC_0385-1.jpg">
            <a:extLst>
              <a:ext uri="{FF2B5EF4-FFF2-40B4-BE49-F238E27FC236}">
                <a16:creationId xmlns:a16="http://schemas.microsoft.com/office/drawing/2014/main" id="{545E6E74-407B-4C05-928A-4A512592C0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417" y="3681574"/>
            <a:ext cx="3445990" cy="230019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862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25">
            <a:extLst>
              <a:ext uri="{FF2B5EF4-FFF2-40B4-BE49-F238E27FC236}">
                <a16:creationId xmlns:a16="http://schemas.microsoft.com/office/drawing/2014/main" id="{AC6F187C-3B16-45AC-9B06-1219CC2919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F10A03D-B8D7-4106-B452-8F3C714622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F420471-E049-42AF-B59C-7029747A54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69B6FEFA-A264-4FA4-B08A-F5B5E1A39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B8516C6-CC1E-42EE-BFC8-9F9854FC8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65159176-5854-41AA-8779-1E39496D3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1327FDF8-FA65-4795-83B1-0961C813B2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439C4658-FDF2-4373-8344-47DA03B04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28718E-887E-428D-817B-FEE5BD848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903" y="2667000"/>
            <a:ext cx="3017220" cy="1274193"/>
          </a:xfrm>
        </p:spPr>
        <p:txBody>
          <a:bodyPr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altLang="ko-KR" sz="4800" dirty="0"/>
              <a:t>Off-Campus Housing</a:t>
            </a:r>
            <a:br>
              <a:rPr lang="ko-KR" altLang="en-US" sz="4800" dirty="0"/>
            </a:br>
            <a:endParaRPr lang="ko-KR" altLang="en-US" sz="4800" dirty="0"/>
          </a:p>
        </p:txBody>
      </p:sp>
      <p:pic>
        <p:nvPicPr>
          <p:cNvPr id="5" name="Picture 7" descr="ÐÐ¾ÑÐ¾Ð¶ÐµÐµ Ð¸Ð·Ð¾Ð±ÑÐ°Ð¶ÐµÐ½Ð¸Ðµ">
            <a:extLst>
              <a:ext uri="{FF2B5EF4-FFF2-40B4-BE49-F238E27FC236}">
                <a16:creationId xmlns:a16="http://schemas.microsoft.com/office/drawing/2014/main" id="{F76C9035-5C2D-4D2E-8076-1058CE13E7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7" t="1" r="-1" b="17716"/>
          <a:stretch/>
        </p:blipFill>
        <p:spPr bwMode="auto">
          <a:xfrm>
            <a:off x="4949655" y="803751"/>
            <a:ext cx="3356691" cy="20918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ÐÐ¾ÑÐ¾Ð¶ÐµÐµ Ð¸Ð·Ð¾Ð±ÑÐ°Ð¶ÐµÐ½Ð¸Ðµ">
            <a:extLst>
              <a:ext uri="{FF2B5EF4-FFF2-40B4-BE49-F238E27FC236}">
                <a16:creationId xmlns:a16="http://schemas.microsoft.com/office/drawing/2014/main" id="{2777DE31-E405-46DE-BC40-3AF108E6D9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2" t="1" r="-5208" b="17716"/>
          <a:stretch/>
        </p:blipFill>
        <p:spPr bwMode="auto">
          <a:xfrm>
            <a:off x="8398668" y="803753"/>
            <a:ext cx="3528391" cy="20918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4">
            <a:extLst>
              <a:ext uri="{FF2B5EF4-FFF2-40B4-BE49-F238E27FC236}">
                <a16:creationId xmlns:a16="http://schemas.microsoft.com/office/drawing/2014/main" id="{C0246788-5559-4236-B1FF-BE8D22104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 descr="A modern kitchen with stainless steel appliances&#10;&#10;Description generated with high confidence">
            <a:extLst>
              <a:ext uri="{FF2B5EF4-FFF2-40B4-BE49-F238E27FC236}">
                <a16:creationId xmlns:a16="http://schemas.microsoft.com/office/drawing/2014/main" id="{17945AF0-7F23-4239-9AE1-CAF0364F077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9" r="13892" b="3"/>
          <a:stretch/>
        </p:blipFill>
        <p:spPr>
          <a:xfrm>
            <a:off x="5045434" y="3228157"/>
            <a:ext cx="3113092" cy="2542290"/>
          </a:xfrm>
          <a:prstGeom prst="rect">
            <a:avLst/>
          </a:prstGeom>
        </p:spPr>
      </p:pic>
      <p:pic>
        <p:nvPicPr>
          <p:cNvPr id="4" name="Picture 3" descr="A building with a basketball court&#10;&#10;Description generated with very high confidence">
            <a:extLst>
              <a:ext uri="{FF2B5EF4-FFF2-40B4-BE49-F238E27FC236}">
                <a16:creationId xmlns:a16="http://schemas.microsoft.com/office/drawing/2014/main" id="{E3053B0A-94EB-4466-875A-2418A6C8313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1" r="1" b="1"/>
          <a:stretch/>
        </p:blipFill>
        <p:spPr>
          <a:xfrm>
            <a:off x="8433348" y="3228157"/>
            <a:ext cx="3113093" cy="254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51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C72539-BA44-448A-95F5-B454988CC4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25" b="433"/>
          <a:stretch/>
        </p:blipFill>
        <p:spPr>
          <a:xfrm>
            <a:off x="729797" y="4005064"/>
            <a:ext cx="6593069" cy="2728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제목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</a:pPr>
            <a:r>
              <a:rPr lang="ko-KR" altLang="ko-KR" sz="3000" b="1" kern="100" dirty="0"/>
              <a:t>페어몬트 주립대학교 </a:t>
            </a:r>
            <a:r>
              <a:rPr lang="en-US" altLang="ko-KR" sz="3000" b="1" kern="100" dirty="0"/>
              <a:t>- Fairmont State University</a:t>
            </a:r>
            <a:endParaRPr lang="ko-KR" altLang="ko-KR" sz="3000" b="1" kern="1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0" name="내용 개체 틀 1"/>
          <p:cNvSpPr>
            <a:spLocks noGrp="1"/>
          </p:cNvSpPr>
          <p:nvPr>
            <p:ph idx="1"/>
          </p:nvPr>
        </p:nvSpPr>
        <p:spPr>
          <a:xfrm>
            <a:off x="749040" y="2232928"/>
            <a:ext cx="6760499" cy="2392143"/>
          </a:xfrm>
        </p:spPr>
        <p:txBody>
          <a:bodyPr>
            <a:normAutofit/>
          </a:bodyPr>
          <a:lstStyle/>
          <a:p>
            <a:r>
              <a:rPr lang="en-US" altLang="ko-KR" sz="1600" b="1" dirty="0">
                <a:solidFill>
                  <a:schemeClr val="tx1"/>
                </a:solidFill>
              </a:rPr>
              <a:t>Address</a:t>
            </a:r>
            <a:r>
              <a:rPr lang="en-US" altLang="ko-KR" sz="1600" dirty="0">
                <a:solidFill>
                  <a:schemeClr val="tx1"/>
                </a:solidFill>
              </a:rPr>
              <a:t> : 1201 Locust Ave, Fairmont, WV 26554 </a:t>
            </a:r>
            <a:r>
              <a:rPr lang="ko-KR" altLang="en-US" sz="1600" dirty="0">
                <a:solidFill>
                  <a:schemeClr val="tx1"/>
                </a:solidFill>
              </a:rPr>
              <a:t>미국</a:t>
            </a:r>
          </a:p>
          <a:p>
            <a:r>
              <a:rPr lang="en-US" altLang="ko-KR" sz="1600" b="1" dirty="0">
                <a:solidFill>
                  <a:schemeClr val="tx1"/>
                </a:solidFill>
              </a:rPr>
              <a:t>Falcon Cast </a:t>
            </a:r>
            <a:r>
              <a:rPr lang="en-US" altLang="ko-KR" sz="1600" dirty="0">
                <a:solidFill>
                  <a:schemeClr val="tx1"/>
                </a:solidFill>
              </a:rPr>
              <a:t>: about 4,200 students</a:t>
            </a:r>
          </a:p>
          <a:p>
            <a:r>
              <a:rPr lang="en-US" altLang="ko-KR" sz="1600" b="1" dirty="0">
                <a:solidFill>
                  <a:schemeClr val="tx1"/>
                </a:solidFill>
              </a:rPr>
              <a:t>Total degree programs</a:t>
            </a:r>
            <a:r>
              <a:rPr lang="en-US" altLang="ko-KR" sz="1600" dirty="0">
                <a:solidFill>
                  <a:schemeClr val="tx1"/>
                </a:solidFill>
              </a:rPr>
              <a:t>: With 80 bachelor's degree programs and five graduate degree programs</a:t>
            </a:r>
          </a:p>
          <a:p>
            <a:r>
              <a:rPr lang="en-US" altLang="ko-KR" sz="1600" b="1" dirty="0">
                <a:solidFill>
                  <a:schemeClr val="tx1"/>
                </a:solidFill>
              </a:rPr>
              <a:t>Faculty Interaction: </a:t>
            </a:r>
            <a:r>
              <a:rPr lang="en-US" altLang="ko-KR" sz="1600" dirty="0">
                <a:solidFill>
                  <a:schemeClr val="tx1"/>
                </a:solidFill>
              </a:rPr>
              <a:t>With a student to faculty ratio of 15:1 and an average class size of 22</a:t>
            </a:r>
          </a:p>
          <a:p>
            <a:endParaRPr lang="ko-KR" altLang="en-US" dirty="0"/>
          </a:p>
        </p:txBody>
      </p:sp>
      <p:pic>
        <p:nvPicPr>
          <p:cNvPr id="4102" name="Picture 6" descr="ÐÐ°ÑÑÐ¸Ð½ÐºÐ¸ Ð¿Ð¾ Ð·Ð°Ð¿ÑÐ¾ÑÑ fairmont state university">
            <a:extLst>
              <a:ext uri="{FF2B5EF4-FFF2-40B4-BE49-F238E27FC236}">
                <a16:creationId xmlns:a16="http://schemas.microsoft.com/office/drawing/2014/main" id="{3F85AAAB-9FFA-4447-838E-C82FBF964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932" y="2552165"/>
            <a:ext cx="1134362" cy="113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CAA360-7944-4130-8348-9E7534A513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9574" t="36473" r="2994" b="9798"/>
          <a:stretch/>
        </p:blipFill>
        <p:spPr>
          <a:xfrm>
            <a:off x="7817639" y="2314898"/>
            <a:ext cx="2795284" cy="1634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2A9EEF1-C53F-41B8-868A-154DF42688C8}"/>
              </a:ext>
            </a:extLst>
          </p:cNvPr>
          <p:cNvSpPr/>
          <p:nvPr/>
        </p:nvSpPr>
        <p:spPr>
          <a:xfrm>
            <a:off x="8741781" y="2587912"/>
            <a:ext cx="520983" cy="337032"/>
          </a:xfrm>
          <a:prstGeom prst="ellips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0162A0-4CD7-4C46-9F92-F982514EBF8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544" y="4074368"/>
            <a:ext cx="3994697" cy="2728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92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31A23674-C9EA-43DC-BC84-292A36F80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D742E62-D0CA-4DEC-815B-5ED27845B5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6ADD3D29-FB68-4A1C-B0DE-CAF42F284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24822E8D-300D-45E7-9F98-BDEC74361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D06AF491-AF58-4D3E-8AE6-8D851803D2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450D8A4E-61E3-4B28-94FB-7F0C032F3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446565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C187CEFC-9032-481B-B8CA-A323593DD4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537676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0" name="Freeform 5">
              <a:extLst>
                <a:ext uri="{FF2B5EF4-FFF2-40B4-BE49-F238E27FC236}">
                  <a16:creationId xmlns:a16="http://schemas.microsoft.com/office/drawing/2014/main" id="{4CB87468-9225-4E6A-A5B7-B47F08B34B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54D33B9-714F-46E6-9F59-B6CC5B125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91" y="300603"/>
            <a:ext cx="6071195" cy="1622322"/>
          </a:xfrm>
        </p:spPr>
        <p:txBody>
          <a:bodyPr>
            <a:normAutofit/>
          </a:bodyPr>
          <a:lstStyle/>
          <a:p>
            <a:r>
              <a:rPr lang="ko-KR" altLang="ko-KR" sz="2000" b="1" kern="100" dirty="0"/>
              <a:t>페어몬트 주립대학교 </a:t>
            </a:r>
            <a:r>
              <a:rPr lang="en-US" altLang="ko-KR" sz="2000" b="1" kern="100" dirty="0"/>
              <a:t>- Fairmont State University</a:t>
            </a:r>
            <a:endParaRPr lang="ko-KR" alt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6BF9C-F2AA-49B4-AD23-B815C2B44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303" y="-171400"/>
            <a:ext cx="6071195" cy="381174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altLang="ko-KR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altLang="ko-KR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bg1"/>
                </a:solidFill>
                <a:latin typeface="Arial Black" panose="020B0A04020102020204" pitchFamily="34" charset="0"/>
              </a:rPr>
              <a:t>    West Virginia</a:t>
            </a:r>
          </a:p>
          <a:p>
            <a:pPr marL="0" indent="0">
              <a:buNone/>
            </a:pPr>
            <a:endParaRPr lang="en-US" altLang="ko-KR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altLang="ko-KR" b="1" dirty="0">
                <a:solidFill>
                  <a:schemeClr val="bg1"/>
                </a:solidFill>
              </a:rPr>
              <a:t> 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ÐÐ°ÑÑÐ¸Ð½ÐºÐ¸ Ð¿Ð¾ Ð·Ð°Ð¿ÑÐ¾ÑÑ west virginia usa">
            <a:extLst>
              <a:ext uri="{FF2B5EF4-FFF2-40B4-BE49-F238E27FC236}">
                <a16:creationId xmlns:a16="http://schemas.microsoft.com/office/drawing/2014/main" id="{CF870AE8-C5E9-44B1-A8DF-F3498B478E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9" r="4" b="20465"/>
          <a:stretch/>
        </p:blipFill>
        <p:spPr bwMode="auto">
          <a:xfrm>
            <a:off x="7416294" y="645107"/>
            <a:ext cx="4124242" cy="27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7296B8E7-1A3F-4C7F-A120-29E90E593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28" name="Picture 4" descr="ÐÐ°ÑÑÐ¸Ð½ÐºÐ¸ Ð¿Ð¾ Ð·Ð°Ð¿ÑÐ¾ÑÑ west virginia usa">
            <a:extLst>
              <a:ext uri="{FF2B5EF4-FFF2-40B4-BE49-F238E27FC236}">
                <a16:creationId xmlns:a16="http://schemas.microsoft.com/office/drawing/2014/main" id="{9CDC9A63-9899-40A5-9B01-FA714C5568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" r="4" b="4"/>
          <a:stretch/>
        </p:blipFill>
        <p:spPr bwMode="auto">
          <a:xfrm>
            <a:off x="7416294" y="3520086"/>
            <a:ext cx="4124242" cy="271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BB4401C-6C88-4209-91A7-797F7C6E6F89}"/>
              </a:ext>
            </a:extLst>
          </p:cNvPr>
          <p:cNvSpPr/>
          <p:nvPr/>
        </p:nvSpPr>
        <p:spPr>
          <a:xfrm>
            <a:off x="844044" y="2000301"/>
            <a:ext cx="6092825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국적 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: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USA, West Virginia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수도 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: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Charleston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인구 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: </a:t>
            </a:r>
            <a:r>
              <a:rPr lang="az-Cyrl-AZ" altLang="ko-KR" sz="1600" dirty="0">
                <a:solidFill>
                  <a:schemeClr val="bg1"/>
                </a:solidFill>
                <a:latin typeface="+mj-ea"/>
                <a:ea typeface="+mj-ea"/>
              </a:rPr>
              <a:t>1,806 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million</a:t>
            </a:r>
            <a:r>
              <a:rPr lang="az-Cyrl-AZ" altLang="ko-KR" sz="1600" dirty="0">
                <a:solidFill>
                  <a:schemeClr val="bg1"/>
                </a:solidFill>
                <a:latin typeface="+mj-ea"/>
                <a:ea typeface="+mj-ea"/>
              </a:rPr>
              <a:t> (2018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겨울철 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(1</a:t>
            </a: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):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-9 / -3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여름철 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(7</a:t>
            </a: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+mj-ea"/>
                <a:ea typeface="+mj-ea"/>
              </a:rPr>
              <a:t>):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+27/+30</a:t>
            </a:r>
          </a:p>
          <a:p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1030" name="Picture 6" descr="ÐÐ°ÑÑÐ¸Ð½ÐºÐ¸ Ð¿Ð¾ Ð·Ð°Ð¿ÑÐ¾ÑÑ capital west virginia usa">
            <a:extLst>
              <a:ext uri="{FF2B5EF4-FFF2-40B4-BE49-F238E27FC236}">
                <a16:creationId xmlns:a16="http://schemas.microsoft.com/office/drawing/2014/main" id="{8058AF51-9B93-4EFA-A115-B43377F91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018" y="3939356"/>
            <a:ext cx="3255394" cy="227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704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11">
            <a:extLst>
              <a:ext uri="{FF2B5EF4-FFF2-40B4-BE49-F238E27FC236}">
                <a16:creationId xmlns:a16="http://schemas.microsoft.com/office/drawing/2014/main" id="{8CA5C868-0A82-4975-8602-F49477C7D5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86BF052-6C01-4917-B7DB-1FFCF2551B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696179C-71E7-4A5B-B238-0AE1C74D6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3" name="Rectangle 15">
            <a:extLst>
              <a:ext uri="{FF2B5EF4-FFF2-40B4-BE49-F238E27FC236}">
                <a16:creationId xmlns:a16="http://schemas.microsoft.com/office/drawing/2014/main" id="{129EED8E-74E7-42E8-979B-7A783E78A4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B0097-3522-48F3-A6E4-560DA5EB6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1266" y="419817"/>
            <a:ext cx="3160192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 latinLnBrk="0"/>
            <a:r>
              <a:rPr lang="en-US" altLang="ko-KR" sz="3600" dirty="0"/>
              <a:t>On-campus</a:t>
            </a:r>
            <a:r>
              <a:rPr lang="ko-KR" altLang="en-US" sz="3600" dirty="0"/>
              <a:t> </a:t>
            </a:r>
            <a:r>
              <a:rPr lang="en-US" altLang="ko-KR" sz="3600" dirty="0"/>
              <a:t>Housing</a:t>
            </a:r>
            <a:endParaRPr lang="en-US" altLang="ko-KR" sz="3600" b="0" i="0" kern="12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4BA060A-883C-4B29-ADBA-9336D46C0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221" y="396837"/>
            <a:ext cx="7904606" cy="6058999"/>
            <a:chOff x="423332" y="396837"/>
            <a:chExt cx="7906665" cy="60589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8932B26-66A2-4BDA-BBEA-4A2D1B55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0E3F5B06-347D-4FC0-8294-BC560A691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C0201BB3-B0C8-4E63-A160-E22A074B0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5FC5EFA1-1096-4F26-816E-02CCA4932F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93" y="3352413"/>
            <a:ext cx="3621114" cy="26436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0CC3C9-1AAD-4E98-A772-942E8A79C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077" y="571499"/>
            <a:ext cx="3659069" cy="26436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EC5ED1-6AE3-4ACD-B1C7-F63AE19B5A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2" y="3373993"/>
            <a:ext cx="3396090" cy="25965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4A4915-7373-45CA-B61C-442645450D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2" y="571499"/>
            <a:ext cx="3396090" cy="259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93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31A23674-C9EA-43DC-BC84-292A36F80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D742E62-D0CA-4DEC-815B-5ED27845B5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ADD3D29-FB68-4A1C-B0DE-CAF42F284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4822E8D-300D-45E7-9F98-BDEC74361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06AF491-AF58-4D3E-8AE6-8D851803D2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450D8A4E-61E3-4B28-94FB-7F0C032F3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446565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C187CEFC-9032-481B-B8CA-A323593DD4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537676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4CB87468-9225-4E6A-A5B7-B47F08B34B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D14A01-C056-4DA4-BA28-10F92F9B9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931" y="629265"/>
            <a:ext cx="6071195" cy="1622322"/>
          </a:xfrm>
        </p:spPr>
        <p:txBody>
          <a:bodyPr>
            <a:normAutofit/>
          </a:bodyPr>
          <a:lstStyle/>
          <a:p>
            <a:r>
              <a:rPr lang="ko-KR" altLang="ko-KR" sz="2800" b="1" kern="100" dirty="0"/>
              <a:t>페어몬트 주립대학교 </a:t>
            </a:r>
            <a:r>
              <a:rPr lang="en-US" altLang="ko-KR" sz="2800" b="1" kern="100" dirty="0"/>
              <a:t>- Fairmont State University</a:t>
            </a:r>
            <a:endParaRPr lang="ko-KR" alt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EE600-6731-4172-B87D-EA4942504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598" y="1700808"/>
            <a:ext cx="6071195" cy="3811740"/>
          </a:xfrm>
        </p:spPr>
        <p:txBody>
          <a:bodyPr anchor="ctr">
            <a:normAutofit/>
          </a:bodyPr>
          <a:lstStyle/>
          <a:p>
            <a:r>
              <a:rPr lang="fr-FR" altLang="ko-KR" b="1" dirty="0">
                <a:solidFill>
                  <a:schemeClr val="bg1"/>
                </a:solidFill>
              </a:rPr>
              <a:t>Explore You</a:t>
            </a:r>
            <a:r>
              <a:rPr lang="fr-FR" altLang="ko-KR" dirty="0">
                <a:solidFill>
                  <a:schemeClr val="bg1"/>
                </a:solidFill>
              </a:rPr>
              <a:t> </a:t>
            </a:r>
            <a:r>
              <a:rPr lang="fr-FR" altLang="ko-KR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https://youtu.be/owjNSoG7JZE</a:t>
            </a:r>
            <a:endParaRPr lang="fr-FR" altLang="ko-KR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Meet Tobey!</a:t>
            </a:r>
            <a:r>
              <a:rPr lang="en-US" altLang="ko-KR" dirty="0">
                <a:solidFill>
                  <a:schemeClr val="bg1"/>
                </a:solidFill>
              </a:rPr>
              <a:t> </a:t>
            </a:r>
            <a:r>
              <a:rPr lang="en-US" altLang="ko-KR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https://youtu.be/LfTENWlYfuQ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Rainy Day</a:t>
            </a:r>
            <a:r>
              <a:rPr lang="en-US" altLang="ko-KR" dirty="0">
                <a:solidFill>
                  <a:schemeClr val="bg1"/>
                </a:solidFill>
              </a:rPr>
              <a:t> </a:t>
            </a:r>
            <a:r>
              <a:rPr lang="en-US" altLang="ko-KR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https://youtu.be/JsEcqxtOVmY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Interview about Choosing Fairmont State    </a:t>
            </a:r>
            <a:r>
              <a:rPr lang="en-US" altLang="ko-KR" dirty="0">
                <a:solidFill>
                  <a:schemeClr val="bg1"/>
                </a:solidFill>
              </a:rPr>
              <a:t>                            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bg1"/>
                </a:solidFill>
              </a:rPr>
              <a:t>(Reading   Specialist) </a:t>
            </a:r>
            <a:r>
              <a:rPr lang="en-US" altLang="ko-KR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https://youtu.be/3U27FWB5L0w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E77207-988E-469D-8374-B4A9C539825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" r="38214" b="2"/>
          <a:stretch/>
        </p:blipFill>
        <p:spPr>
          <a:xfrm>
            <a:off x="7416294" y="645107"/>
            <a:ext cx="4124242" cy="271038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296B8E7-1A3F-4C7F-A120-29E90E593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67210C-2932-45BB-BEA2-8800DA4496F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" r="4" b="4"/>
          <a:stretch/>
        </p:blipFill>
        <p:spPr>
          <a:xfrm>
            <a:off x="7416294" y="3520086"/>
            <a:ext cx="4124242" cy="271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06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4" name="Group 191">
            <a:extLst>
              <a:ext uri="{FF2B5EF4-FFF2-40B4-BE49-F238E27FC236}">
                <a16:creationId xmlns:a16="http://schemas.microsoft.com/office/drawing/2014/main" id="{0C4D4C48-6735-40D7-B6BA-2CF0D6275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674DE62C-1444-4E9B-BC48-CA6880EFEF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51406CAF-1556-467E-B532-3C41EDE239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E8AEA555-2C59-4D37-9E00-C9F88963C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B137C78F-FF38-4282-8CBF-476F61005E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7" name="Freeform 5">
              <a:extLst>
                <a:ext uri="{FF2B5EF4-FFF2-40B4-BE49-F238E27FC236}">
                  <a16:creationId xmlns:a16="http://schemas.microsoft.com/office/drawing/2014/main" id="{532B7868-881B-4B4F-96E9-6E714768B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8" name="Freeform 5">
              <a:extLst>
                <a:ext uri="{FF2B5EF4-FFF2-40B4-BE49-F238E27FC236}">
                  <a16:creationId xmlns:a16="http://schemas.microsoft.com/office/drawing/2014/main" id="{08E3B4C2-B37E-4FDF-97D9-71062BAB9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9" name="Freeform 5">
              <a:extLst>
                <a:ext uri="{FF2B5EF4-FFF2-40B4-BE49-F238E27FC236}">
                  <a16:creationId xmlns:a16="http://schemas.microsoft.com/office/drawing/2014/main" id="{C625AAF6-BC58-4225-A7B9-294C3062D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EE4039A-7ABA-408B-943F-1F21EF761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418" y="936364"/>
            <a:ext cx="4375238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ko-KR" altLang="ko-KR" sz="2200" b="1" kern="100" dirty="0"/>
              <a:t>세인트 클라우드 주립 대학교</a:t>
            </a:r>
            <a:r>
              <a:rPr lang="en-US" altLang="ko-KR" sz="2200" b="1" kern="100" dirty="0"/>
              <a:t> </a:t>
            </a:r>
            <a:br>
              <a:rPr lang="en-US" altLang="ko-KR" sz="2200" b="1" kern="100" dirty="0"/>
            </a:br>
            <a:r>
              <a:rPr lang="en-US" altLang="ko-KR" sz="2200" b="1" kern="100" dirty="0"/>
              <a:t> St. Cloud State University</a:t>
            </a:r>
            <a:br>
              <a:rPr lang="ko-KR" altLang="en-US" sz="1400" kern="100" dirty="0"/>
            </a:br>
            <a:endParaRPr lang="ko-KR" altLang="en-US" sz="1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7B687-C28A-41DA-AA47-1004A1FA2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967" y="1976224"/>
            <a:ext cx="3132910" cy="3898900"/>
          </a:xfrm>
        </p:spPr>
        <p:txBody>
          <a:bodyPr>
            <a:normAutofit/>
          </a:bodyPr>
          <a:lstStyle/>
          <a:p>
            <a:pPr lvl="0" fontAlgn="base"/>
            <a:r>
              <a:rPr lang="ko-KR" altLang="ko-KR" b="1" dirty="0">
                <a:solidFill>
                  <a:schemeClr val="bg1"/>
                </a:solidFill>
              </a:rPr>
              <a:t>위치</a:t>
            </a:r>
            <a:r>
              <a:rPr lang="en-US" altLang="ko-KR" b="1" dirty="0">
                <a:solidFill>
                  <a:schemeClr val="bg1"/>
                </a:solidFill>
              </a:rPr>
              <a:t>: </a:t>
            </a:r>
            <a:r>
              <a:rPr lang="ko-KR" altLang="ko-KR" dirty="0">
                <a:solidFill>
                  <a:schemeClr val="bg1"/>
                </a:solidFill>
              </a:rPr>
              <a:t>미국 미네소타주</a:t>
            </a:r>
          </a:p>
          <a:p>
            <a:pPr lvl="0" fontAlgn="base"/>
            <a:r>
              <a:rPr lang="ko-KR" altLang="ko-KR" b="1" dirty="0">
                <a:solidFill>
                  <a:schemeClr val="bg1"/>
                </a:solidFill>
              </a:rPr>
              <a:t>주소</a:t>
            </a:r>
            <a:r>
              <a:rPr lang="en-US" altLang="ko-KR" b="1" dirty="0">
                <a:solidFill>
                  <a:schemeClr val="bg1"/>
                </a:solidFill>
              </a:rPr>
              <a:t>: </a:t>
            </a:r>
            <a:r>
              <a:rPr lang="en-US" altLang="ko-KR" dirty="0">
                <a:solidFill>
                  <a:schemeClr val="bg1"/>
                </a:solidFill>
              </a:rPr>
              <a:t>720 4th Ave S, St Cloud, MN 56301, United States</a:t>
            </a:r>
          </a:p>
          <a:p>
            <a:pPr lvl="0" fontAlgn="base"/>
            <a:r>
              <a:rPr lang="en-US" altLang="ko-KR" b="1" dirty="0">
                <a:solidFill>
                  <a:schemeClr val="bg1"/>
                </a:solidFill>
              </a:rPr>
              <a:t>Location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on the Mississippi River in St. Cloud, Minnesota</a:t>
            </a:r>
            <a:endParaRPr lang="ko-KR" altLang="ko-KR" dirty="0">
              <a:solidFill>
                <a:schemeClr val="bg1"/>
              </a:solidFill>
            </a:endParaRPr>
          </a:p>
          <a:p>
            <a:pPr lvl="0" fontAlgn="base"/>
            <a:r>
              <a:rPr lang="ko-KR" altLang="ko-KR" b="1" dirty="0">
                <a:solidFill>
                  <a:schemeClr val="bg1"/>
                </a:solidFill>
              </a:rPr>
              <a:t>창립</a:t>
            </a:r>
            <a:r>
              <a:rPr lang="en-US" altLang="ko-KR" b="1" dirty="0">
                <a:solidFill>
                  <a:schemeClr val="bg1"/>
                </a:solidFill>
              </a:rPr>
              <a:t>: </a:t>
            </a:r>
            <a:r>
              <a:rPr lang="en-US" altLang="ko-KR" dirty="0">
                <a:solidFill>
                  <a:schemeClr val="bg1"/>
                </a:solidFill>
              </a:rPr>
              <a:t>1869</a:t>
            </a:r>
            <a:r>
              <a:rPr lang="ko-KR" altLang="ko-KR" dirty="0">
                <a:solidFill>
                  <a:schemeClr val="bg1"/>
                </a:solidFill>
              </a:rPr>
              <a:t>년</a:t>
            </a:r>
          </a:p>
          <a:p>
            <a:pPr lvl="0" fontAlgn="base"/>
            <a:r>
              <a:rPr lang="ko-KR" altLang="ko-KR" b="1" dirty="0">
                <a:solidFill>
                  <a:schemeClr val="bg1"/>
                </a:solidFill>
              </a:rPr>
              <a:t>학생수</a:t>
            </a:r>
            <a:r>
              <a:rPr lang="en-US" altLang="ko-KR" b="1" dirty="0">
                <a:solidFill>
                  <a:schemeClr val="bg1"/>
                </a:solidFill>
              </a:rPr>
              <a:t>: </a:t>
            </a:r>
            <a:r>
              <a:rPr lang="en-US" altLang="ko-KR" dirty="0">
                <a:solidFill>
                  <a:schemeClr val="bg1"/>
                </a:solidFill>
              </a:rPr>
              <a:t>15,461 </a:t>
            </a:r>
            <a:endParaRPr lang="ko-KR" altLang="ko-KR" dirty="0">
              <a:solidFill>
                <a:schemeClr val="bg1"/>
              </a:solidFill>
            </a:endParaRPr>
          </a:p>
          <a:p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1032" name="Picture 8" descr="ÐÐ°ÑÑÐ¸Ð½ÐºÐ¸ Ð¿Ð¾ Ð·Ð°Ð¿ÑÐ¾ÑÑ St. Cloud minnesota city">
            <a:extLst>
              <a:ext uri="{FF2B5EF4-FFF2-40B4-BE49-F238E27FC236}">
                <a16:creationId xmlns:a16="http://schemas.microsoft.com/office/drawing/2014/main" id="{7C225213-CFB4-44A8-8F53-25C084DFB2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6" r="26218" b="-2"/>
          <a:stretch/>
        </p:blipFill>
        <p:spPr bwMode="auto">
          <a:xfrm>
            <a:off x="5174459" y="803752"/>
            <a:ext cx="3113092" cy="525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ÐÐ°ÑÑÐ¸Ð½ÐºÐ¸ Ð¿Ð¾ Ð·Ð°Ð¿ÑÐ¾ÑÑ st cloud state university">
            <a:extLst>
              <a:ext uri="{FF2B5EF4-FFF2-40B4-BE49-F238E27FC236}">
                <a16:creationId xmlns:a16="http://schemas.microsoft.com/office/drawing/2014/main" id="{5DFEFA89-D05D-4AA4-AC6E-242D01AE4D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4" r="10381" b="3"/>
          <a:stretch/>
        </p:blipFill>
        <p:spPr bwMode="auto">
          <a:xfrm>
            <a:off x="8470029" y="803752"/>
            <a:ext cx="3113093" cy="25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Rectangle 199">
            <a:extLst>
              <a:ext uri="{FF2B5EF4-FFF2-40B4-BE49-F238E27FC236}">
                <a16:creationId xmlns:a16="http://schemas.microsoft.com/office/drawing/2014/main" id="{6704688B-CB80-4241-9F1D-D462116CB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28" name="Picture 4" descr="ÐÐ°ÑÑÐ¸Ð½ÐºÐ¸ Ð¿Ð¾ Ð·Ð°Ð¿ÑÐ¾ÑÑ St. Cloud, Minnesota">
            <a:extLst>
              <a:ext uri="{FF2B5EF4-FFF2-40B4-BE49-F238E27FC236}">
                <a16:creationId xmlns:a16="http://schemas.microsoft.com/office/drawing/2014/main" id="{94C816DA-2C21-4BF6-9F3C-BEF6B8EB41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6" r="44255"/>
          <a:stretch/>
        </p:blipFill>
        <p:spPr bwMode="auto">
          <a:xfrm>
            <a:off x="8470029" y="3511959"/>
            <a:ext cx="3113093" cy="25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ÐÐ°ÑÑÐ¸Ð½ÐºÐ¸ Ð¿Ð¾ Ð·Ð°Ð¿ÑÐ¾ÑÑ st cloud university">
            <a:extLst>
              <a:ext uri="{FF2B5EF4-FFF2-40B4-BE49-F238E27FC236}">
                <a16:creationId xmlns:a16="http://schemas.microsoft.com/office/drawing/2014/main" id="{5DEE37F4-EA02-48D7-AB61-C74F6CB18B0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079" y="5661248"/>
            <a:ext cx="1656184" cy="10527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1279A09-3128-4A2F-BBE3-0494732637D8}"/>
              </a:ext>
            </a:extLst>
          </p:cNvPr>
          <p:cNvSpPr/>
          <p:nvPr/>
        </p:nvSpPr>
        <p:spPr>
          <a:xfrm>
            <a:off x="6624462" y="3861048"/>
            <a:ext cx="683388" cy="360412"/>
          </a:xfrm>
          <a:prstGeom prst="ellips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7288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B4AAB4D5-8AD0-4193-95B8-AD95981A94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1DE3271-DD99-4DEF-AF9F-84397884C8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8293F9A-C61B-4B8A-AB73-31CEBFE2D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B5B72353-146F-44BE-B989-EB9E8E894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BF1F5E4D-034A-4ED9-856C-14F8E2FC85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6700828" y="402165"/>
              <a:ext cx="5067838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Freeform 5">
              <a:extLst>
                <a:ext uri="{FF2B5EF4-FFF2-40B4-BE49-F238E27FC236}">
                  <a16:creationId xmlns:a16="http://schemas.microsoft.com/office/drawing/2014/main" id="{CE5D2423-FE63-4717-8074-F9CA7146B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77" name="Freeform 5">
              <a:extLst>
                <a:ext uri="{FF2B5EF4-FFF2-40B4-BE49-F238E27FC236}">
                  <a16:creationId xmlns:a16="http://schemas.microsoft.com/office/drawing/2014/main" id="{8ADF14A3-1454-4B74-8B4A-CB197D7A79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EC19D556-0251-4E87-AE24-890965BAD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98DC626-7B4A-4B70-8528-71EE7466B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931" y="629265"/>
            <a:ext cx="5131101" cy="1622322"/>
          </a:xfrm>
        </p:spPr>
        <p:txBody>
          <a:bodyPr>
            <a:normAutofit/>
          </a:bodyPr>
          <a:lstStyle/>
          <a:p>
            <a:pPr algn="ctr"/>
            <a:r>
              <a:rPr lang="en-US" altLang="ko-KR" sz="2200" b="1" kern="100" dirty="0"/>
              <a:t>Minnesota State</a:t>
            </a:r>
            <a:endParaRPr lang="ko-KR" altLang="en-US" sz="2200" b="1" kern="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141D5-0030-4EDC-A8B0-C0B2FC22E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319" y="629265"/>
            <a:ext cx="5131102" cy="3811742"/>
          </a:xfrm>
        </p:spPr>
        <p:txBody>
          <a:bodyPr anchor="ctr">
            <a:normAutofit/>
          </a:bodyPr>
          <a:lstStyle/>
          <a:p>
            <a:endParaRPr lang="en-US" altLang="ko-KR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인구</a:t>
            </a:r>
            <a:r>
              <a:rPr lang="en-US" altLang="ko-KR" dirty="0">
                <a:solidFill>
                  <a:schemeClr val="bg1"/>
                </a:solidFill>
              </a:rPr>
              <a:t>: 61,198</a:t>
            </a:r>
          </a:p>
          <a:p>
            <a:r>
              <a:rPr lang="ko-KR" altLang="en-US" b="1" dirty="0">
                <a:solidFill>
                  <a:schemeClr val="bg1"/>
                </a:solidFill>
              </a:rPr>
              <a:t>면적</a:t>
            </a:r>
            <a:r>
              <a:rPr lang="en-US" altLang="ko-KR" dirty="0">
                <a:solidFill>
                  <a:schemeClr val="bg1"/>
                </a:solidFill>
              </a:rPr>
              <a:t>: 106.4 km</a:t>
            </a:r>
            <a:r>
              <a:rPr lang="en-US" altLang="ko-KR" sz="1600" baseline="30000" dirty="0">
                <a:solidFill>
                  <a:schemeClr val="bg1"/>
                </a:solidFill>
              </a:rPr>
              <a:t>2</a:t>
            </a:r>
          </a:p>
          <a:p>
            <a:r>
              <a:rPr lang="ko-KR" altLang="en-US" sz="1600" b="1" dirty="0">
                <a:solidFill>
                  <a:schemeClr val="bg1"/>
                </a:solidFill>
              </a:rPr>
              <a:t>위치</a:t>
            </a:r>
            <a:r>
              <a:rPr lang="en-US" altLang="ko-KR" sz="1600" dirty="0">
                <a:solidFill>
                  <a:schemeClr val="bg1"/>
                </a:solidFill>
              </a:rPr>
              <a:t>: </a:t>
            </a:r>
            <a:r>
              <a:rPr lang="ko-KR" altLang="en-US" sz="1600" dirty="0">
                <a:solidFill>
                  <a:schemeClr val="bg1"/>
                </a:solidFill>
              </a:rPr>
              <a:t>미국 중서부</a:t>
            </a:r>
            <a:r>
              <a:rPr lang="en-US" altLang="ko-KR" sz="1600" dirty="0">
                <a:solidFill>
                  <a:schemeClr val="bg1"/>
                </a:solidFill>
              </a:rPr>
              <a:t> / </a:t>
            </a:r>
            <a:r>
              <a:rPr lang="ko-KR" altLang="en-US" sz="1600" dirty="0">
                <a:solidFill>
                  <a:schemeClr val="bg1"/>
                </a:solidFill>
              </a:rPr>
              <a:t>북지</a:t>
            </a:r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ko-KR" altLang="en-US" sz="1600" b="1" dirty="0">
                <a:solidFill>
                  <a:schemeClr val="bg1"/>
                </a:solidFill>
              </a:rPr>
              <a:t>겨울철 </a:t>
            </a:r>
            <a:r>
              <a:rPr lang="en-US" altLang="ko-KR" sz="1600" b="1" dirty="0">
                <a:solidFill>
                  <a:schemeClr val="bg1"/>
                </a:solidFill>
              </a:rPr>
              <a:t>(1</a:t>
            </a:r>
            <a:r>
              <a:rPr lang="ko-KR" altLang="en-US" sz="1600" b="1" dirty="0">
                <a:solidFill>
                  <a:schemeClr val="bg1"/>
                </a:solidFill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</a:rPr>
              <a:t>)</a:t>
            </a:r>
            <a:r>
              <a:rPr lang="en-US" altLang="ko-KR" sz="1600" dirty="0">
                <a:solidFill>
                  <a:schemeClr val="bg1"/>
                </a:solidFill>
              </a:rPr>
              <a:t>: -10.3 </a:t>
            </a:r>
          </a:p>
          <a:p>
            <a:r>
              <a:rPr lang="ko-KR" altLang="en-US" sz="1600" b="1" dirty="0">
                <a:solidFill>
                  <a:schemeClr val="bg1"/>
                </a:solidFill>
              </a:rPr>
              <a:t>여름철 </a:t>
            </a:r>
            <a:r>
              <a:rPr lang="en-US" altLang="ko-KR" sz="1600" b="1" dirty="0">
                <a:solidFill>
                  <a:schemeClr val="bg1"/>
                </a:solidFill>
              </a:rPr>
              <a:t>(7</a:t>
            </a:r>
            <a:r>
              <a:rPr lang="ko-KR" altLang="en-US" sz="1600" b="1" dirty="0">
                <a:solidFill>
                  <a:schemeClr val="bg1"/>
                </a:solidFill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</a:rPr>
              <a:t>)</a:t>
            </a:r>
            <a:r>
              <a:rPr lang="en-US" altLang="ko-KR" sz="1600" dirty="0">
                <a:solidFill>
                  <a:schemeClr val="bg1"/>
                </a:solidFill>
              </a:rPr>
              <a:t>: +22.5</a:t>
            </a:r>
          </a:p>
          <a:p>
            <a:endParaRPr lang="ko-KR" altLang="en-US" cap="small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EBB0FD-F749-45D8-A178-1DBDE8342B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48" t="30045" r="37003" b="20592"/>
          <a:stretch/>
        </p:blipFill>
        <p:spPr>
          <a:xfrm>
            <a:off x="6713086" y="877500"/>
            <a:ext cx="4827449" cy="2202867"/>
          </a:xfrm>
          <a:prstGeom prst="rect">
            <a:avLst/>
          </a:prstGeom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CBC3C8C6-98E2-45EF-AEFC-30C0DBA0E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26" name="Picture 2" descr="ÐÐ°ÑÑÐ¸Ð½ÐºÐ¸ Ð¿Ð¾ Ð·Ð°Ð¿ÑÐ¾ÑÑ minnesota usa">
            <a:extLst>
              <a:ext uri="{FF2B5EF4-FFF2-40B4-BE49-F238E27FC236}">
                <a16:creationId xmlns:a16="http://schemas.microsoft.com/office/drawing/2014/main" id="{64C446FD-F81B-4EC7-AD9F-99872D238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885" y="3445542"/>
            <a:ext cx="3613852" cy="271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314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8CA5C868-0A82-4975-8602-F49477C7D5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86BF052-6C01-4917-B7DB-1FFCF2551B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9696179C-71E7-4A5B-B238-0AE1C74D6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129EED8E-74E7-42E8-979B-7A783E78A4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54BA65-F28C-401F-AF06-3CE182901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2644" y="227779"/>
            <a:ext cx="3019347" cy="31173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457200" latinLnBrk="0"/>
            <a:r>
              <a:rPr lang="en-US" altLang="ko-KR" sz="3200" dirty="0"/>
              <a:t>On-campus</a:t>
            </a:r>
            <a:r>
              <a:rPr lang="ko-KR" altLang="en-US" sz="3200" dirty="0"/>
              <a:t> </a:t>
            </a:r>
            <a:r>
              <a:rPr lang="en-US" altLang="ko-KR" sz="3200" dirty="0"/>
              <a:t>Housing</a:t>
            </a:r>
            <a:br>
              <a:rPr lang="en-US" altLang="ko-KR" sz="3200" dirty="0"/>
            </a:br>
            <a:r>
              <a:rPr lang="en-US" altLang="ko-KR" sz="2400" dirty="0"/>
              <a:t>*mandatory</a:t>
            </a:r>
            <a:endParaRPr lang="en-US" altLang="ko-KR" sz="3200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A458B5A-3386-47C6-9A82-FAC83F4C8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472" y="1113062"/>
            <a:ext cx="6469223" cy="4628759"/>
          </a:xfrm>
          <a:prstGeom prst="rect">
            <a:avLst/>
          </a:prstGeom>
          <a:solidFill>
            <a:srgbClr val="FFFFFE"/>
          </a:solidFill>
          <a:ln w="15875">
            <a:solidFill>
              <a:schemeClr val="tx2">
                <a:lumMod val="75000"/>
              </a:schemeClr>
            </a:solidFill>
          </a:ln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B6BDA5-4A0E-4C2E-87F3-DAE8C46563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301" t="20471" r="27029" b="19215"/>
          <a:stretch/>
        </p:blipFill>
        <p:spPr>
          <a:xfrm>
            <a:off x="1335057" y="1274844"/>
            <a:ext cx="2847938" cy="2070301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0B340C-87B2-4EE7-837F-B5AA4816C8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006" t="21643" r="25779" b="18493"/>
          <a:stretch/>
        </p:blipFill>
        <p:spPr>
          <a:xfrm>
            <a:off x="4419753" y="1305705"/>
            <a:ext cx="2995259" cy="2008580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C807EB-8397-4F91-982A-9074EA25482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006" t="21642" r="24597" b="18492"/>
          <a:stretch/>
        </p:blipFill>
        <p:spPr>
          <a:xfrm>
            <a:off x="1273156" y="3564894"/>
            <a:ext cx="2982915" cy="1954367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D57B6D-0B5C-49B1-85F4-3FEE40D1893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006" t="21643" r="25187" b="18492"/>
          <a:stretch/>
        </p:blipFill>
        <p:spPr>
          <a:xfrm>
            <a:off x="4419753" y="3549473"/>
            <a:ext cx="2995259" cy="1985209"/>
          </a:xfrm>
          <a:prstGeom prst="roundRect">
            <a:avLst>
              <a:gd name="adj" fmla="val 1858"/>
            </a:avLst>
          </a:prstGeom>
          <a:effectLst/>
        </p:spPr>
      </p:pic>
    </p:spTree>
    <p:extLst>
      <p:ext uri="{BB962C8B-B14F-4D97-AF65-F5344CB8AC3E}">
        <p14:creationId xmlns:p14="http://schemas.microsoft.com/office/powerpoint/2010/main" val="3627597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CC5A5-57A8-482A-8216-49A03AB22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653" y="973668"/>
            <a:ext cx="8759131" cy="706964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altLang="ko-KR" sz="22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Bataan</a:t>
            </a:r>
            <a:r>
              <a:rPr lang="ko-KR" altLang="en-US" sz="22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ko-KR" sz="22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Peninsula State University</a:t>
            </a:r>
            <a:br>
              <a:rPr lang="en-US" altLang="ko-KR" sz="22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ko-KR" sz="2200" dirty="0">
                <a:solidFill>
                  <a:srgbClr val="EBEBEB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English Language &amp; Cultural </a:t>
            </a:r>
            <a:r>
              <a:rPr lang="en-US" altLang="ko-KR" sz="2200" dirty="0">
                <a:solidFill>
                  <a:srgbClr val="EBEBEB"/>
                </a:solidFill>
                <a:latin typeface="Abadi" panose="020B0604020104020204" pitchFamily="34" charset="0"/>
              </a:rPr>
              <a:t>Awareness Program</a:t>
            </a:r>
            <a:endParaRPr lang="ko-KR" altLang="en-US" sz="2200" dirty="0">
              <a:solidFill>
                <a:srgbClr val="EBEBEB"/>
              </a:solidFill>
              <a:latin typeface="Abadi" panose="020B0604020104020204" pitchFamily="34" charset="0"/>
            </a:endParaRPr>
          </a:p>
        </p:txBody>
      </p:sp>
      <p:pic>
        <p:nvPicPr>
          <p:cNvPr id="5" name="Picture 4" descr="A screenshot of a computer&#10;&#10;Description generated with very high confidence">
            <a:extLst>
              <a:ext uri="{FF2B5EF4-FFF2-40B4-BE49-F238E27FC236}">
                <a16:creationId xmlns:a16="http://schemas.microsoft.com/office/drawing/2014/main" id="{83C67199-11FB-4B77-AF69-427D1CB4C6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9" t="20593" r="19871" b="12212"/>
          <a:stretch/>
        </p:blipFill>
        <p:spPr>
          <a:xfrm>
            <a:off x="1485900" y="2564904"/>
            <a:ext cx="3163958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0E233-5C09-467B-8439-586FE864B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388" y="2564904"/>
            <a:ext cx="5210622" cy="341630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"/>
            </a:pPr>
            <a:r>
              <a:rPr lang="en-US" altLang="ko-KR" sz="1600" b="1" dirty="0">
                <a:solidFill>
                  <a:schemeClr val="tx1"/>
                </a:solidFill>
                <a:sym typeface="Wingdings" panose="05000000000000000000" pitchFamily="2" charset="2"/>
              </a:rPr>
              <a:t>Established</a:t>
            </a: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 in 1953</a:t>
            </a:r>
          </a:p>
          <a:p>
            <a:pPr>
              <a:buFont typeface="Wingdings" panose="05000000000000000000" pitchFamily="2" charset="2"/>
              <a:buChar char=""/>
            </a:pPr>
            <a:r>
              <a:rPr lang="en-US" altLang="ko-KR" sz="1600" b="1" dirty="0">
                <a:solidFill>
                  <a:schemeClr val="tx1"/>
                </a:solidFill>
                <a:sym typeface="Wingdings" panose="05000000000000000000" pitchFamily="2" charset="2"/>
              </a:rPr>
              <a:t>Number of Faculty </a:t>
            </a: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550</a:t>
            </a:r>
          </a:p>
          <a:p>
            <a:pPr>
              <a:buFont typeface="Wingdings" panose="05000000000000000000" pitchFamily="2" charset="2"/>
              <a:buChar char=""/>
            </a:pPr>
            <a:r>
              <a:rPr lang="en-US" altLang="ko-KR" sz="1600" b="1" dirty="0">
                <a:solidFill>
                  <a:schemeClr val="tx1"/>
                </a:solidFill>
                <a:sym typeface="Wingdings" panose="05000000000000000000" pitchFamily="2" charset="2"/>
              </a:rPr>
              <a:t>Number of Students </a:t>
            </a: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23,724</a:t>
            </a:r>
          </a:p>
          <a:p>
            <a:pPr marL="0" indent="0">
              <a:buNone/>
            </a:pPr>
            <a:r>
              <a:rPr lang="en-US" altLang="ko-KR" sz="1600" b="1" dirty="0">
                <a:solidFill>
                  <a:schemeClr val="tx1"/>
                </a:solidFill>
                <a:sym typeface="Wingdings" panose="05000000000000000000" pitchFamily="2" charset="2"/>
              </a:rPr>
              <a:t>Distinguished Feature</a:t>
            </a: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: biggest state university in  Bataan, Philippines. 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Has 6 campuses and each Campus specialized in its own majors. 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SLC The Official Language Center of BPSU</a:t>
            </a:r>
            <a:endParaRPr lang="en-US" altLang="ko-KR" sz="1600" dirty="0">
              <a:solidFill>
                <a:schemeClr val="tx1"/>
              </a:solidFill>
            </a:endParaRPr>
          </a:p>
          <a:p>
            <a:endParaRPr lang="ko-KR" altLang="en-US" dirty="0"/>
          </a:p>
        </p:txBody>
      </p:sp>
      <p:pic>
        <p:nvPicPr>
          <p:cNvPr id="4" name="Picture 6" descr="ÐÐ¾ÑÐ¾Ð¶ÐµÐµ Ð¸Ð·Ð¾Ð±ÑÐ°Ð¶ÐµÐ½Ð¸Ðµ">
            <a:extLst>
              <a:ext uri="{FF2B5EF4-FFF2-40B4-BE49-F238E27FC236}">
                <a16:creationId xmlns:a16="http://schemas.microsoft.com/office/drawing/2014/main" id="{DA8876CE-8ED2-4DE4-A097-DEDD12188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67" b="93333" l="235" r="89789">
                        <a14:foregroundMark x1="11620" y1="5000" x2="11620" y2="5000"/>
                        <a14:foregroundMark x1="5399" y1="4792" x2="5399" y2="4792"/>
                        <a14:foregroundMark x1="1995" y1="1667" x2="1995" y2="1667"/>
                        <a14:foregroundMark x1="6690" y1="17083" x2="6690" y2="17083"/>
                        <a14:foregroundMark x1="2582" y1="14375" x2="2582" y2="14375"/>
                        <a14:foregroundMark x1="1291" y1="7083" x2="1291" y2="7083"/>
                        <a14:foregroundMark x1="4460" y1="16458" x2="4460" y2="16458"/>
                        <a14:foregroundMark x1="20188" y1="32708" x2="20188" y2="32708"/>
                        <a14:foregroundMark x1="23592" y1="40208" x2="23592" y2="40208"/>
                        <a14:foregroundMark x1="13380" y1="31667" x2="13380" y2="31667"/>
                        <a14:foregroundMark x1="12676" y1="24583" x2="12676" y2="24583"/>
                        <a14:foregroundMark x1="13263" y1="21667" x2="13263" y2="21667"/>
                        <a14:foregroundMark x1="37793" y1="76458" x2="37793" y2="76458"/>
                        <a14:foregroundMark x1="32864" y1="74167" x2="32864" y2="74167"/>
                        <a14:foregroundMark x1="30399" y1="71250" x2="30399" y2="71250"/>
                        <a14:foregroundMark x1="27700" y1="70833" x2="27700" y2="70833"/>
                        <a14:foregroundMark x1="25352" y1="74167" x2="25352" y2="74167"/>
                        <a14:foregroundMark x1="23826" y1="77292" x2="23826" y2="77292"/>
                        <a14:foregroundMark x1="23474" y1="77708" x2="23474" y2="77708"/>
                        <a14:foregroundMark x1="21831" y1="78750" x2="21831" y2="78750"/>
                        <a14:foregroundMark x1="17606" y1="78750" x2="17606" y2="78750"/>
                        <a14:foregroundMark x1="17371" y1="78750" x2="16315" y2="80208"/>
                        <a14:foregroundMark x1="14906" y1="81667" x2="14906" y2="81667"/>
                        <a14:foregroundMark x1="11737" y1="84167" x2="11737" y2="84167"/>
                        <a14:foregroundMark x1="11620" y1="85417" x2="11620" y2="86667"/>
                        <a14:foregroundMark x1="11620" y1="86667" x2="11620" y2="86667"/>
                        <a14:foregroundMark x1="15610" y1="90833" x2="15610" y2="90833"/>
                        <a14:foregroundMark x1="15258" y1="90208" x2="13380" y2="89583"/>
                        <a14:foregroundMark x1="10681" y1="89792" x2="9977" y2="89792"/>
                        <a14:foregroundMark x1="6925" y1="92292" x2="6925" y2="92292"/>
                        <a14:foregroundMark x1="5164" y1="92917" x2="5164" y2="92917"/>
                        <a14:foregroundMark x1="5047" y1="76667" x2="5047" y2="76667"/>
                        <a14:foregroundMark x1="14202" y1="63125" x2="14202" y2="63125"/>
                        <a14:foregroundMark x1="24296" y1="54167" x2="24296" y2="54167"/>
                        <a14:foregroundMark x1="17488" y1="49792" x2="17488" y2="49792"/>
                        <a14:foregroundMark x1="14554" y1="45833" x2="14554" y2="45833"/>
                        <a14:foregroundMark x1="18427" y1="36875" x2="18427" y2="36875"/>
                        <a14:foregroundMark x1="22770" y1="40417" x2="22770" y2="40417"/>
                        <a14:foregroundMark x1="19366" y1="50208" x2="19366" y2="50208"/>
                        <a14:foregroundMark x1="2700" y1="84792" x2="2700" y2="84792"/>
                        <a14:foregroundMark x1="32864" y1="47083" x2="32864" y2="47083"/>
                        <a14:foregroundMark x1="31455" y1="48958" x2="31455" y2="48958"/>
                        <a14:foregroundMark x1="30986" y1="50208" x2="30986" y2="50208"/>
                        <a14:foregroundMark x1="30047" y1="48958" x2="30047" y2="48958"/>
                        <a14:foregroundMark x1="31925" y1="52708" x2="31925" y2="52708"/>
                        <a14:foregroundMark x1="27582" y1="42500" x2="27582" y2="42500"/>
                        <a14:foregroundMark x1="25822" y1="40625" x2="25822" y2="40625"/>
                        <a14:foregroundMark x1="25469" y1="48333" x2="25469" y2="48333"/>
                        <a14:foregroundMark x1="25469" y1="54167" x2="25469" y2="54167"/>
                        <a14:foregroundMark x1="24765" y1="56667" x2="24765" y2="56667"/>
                        <a14:foregroundMark x1="23005" y1="59167" x2="23005" y2="59167"/>
                        <a14:foregroundMark x1="23005" y1="59167" x2="23005" y2="60208"/>
                        <a14:foregroundMark x1="23592" y1="61667" x2="23592" y2="61667"/>
                        <a14:foregroundMark x1="25822" y1="57292" x2="25822" y2="57292"/>
                        <a14:foregroundMark x1="25822" y1="55625" x2="25822" y2="55625"/>
                        <a14:foregroundMark x1="24648" y1="51250" x2="21009" y2="33542"/>
                        <a14:foregroundMark x1="23474" y1="42500" x2="14789" y2="24167"/>
                        <a14:foregroundMark x1="14789" y1="24167" x2="7746" y2="21042"/>
                        <a14:foregroundMark x1="7746" y1="21042" x2="352" y2="22292"/>
                        <a14:foregroundMark x1="352" y1="22292" x2="4695" y2="58958"/>
                        <a14:foregroundMark x1="78756" y1="93333" x2="78756" y2="9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9638">
            <a:off x="591373" y="473314"/>
            <a:ext cx="1386486" cy="78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ÐÐ°ÑÑÐ¸Ð½ÐºÐ¸ Ð¿Ð¾ Ð·Ð°Ð¿ÑÐ¾ÑÑ Bataan Peninsula State University">
            <a:extLst>
              <a:ext uri="{FF2B5EF4-FFF2-40B4-BE49-F238E27FC236}">
                <a16:creationId xmlns:a16="http://schemas.microsoft.com/office/drawing/2014/main" id="{9DDF39EE-62C4-4AC1-8589-DAECAD7C2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4500" l="10000" r="90000">
                        <a14:foregroundMark x1="66000" y1="17500" x2="66000" y2="17500"/>
                        <a14:foregroundMark x1="52000" y1="19000" x2="52000" y2="19000"/>
                        <a14:foregroundMark x1="41500" y1="10000" x2="41500" y2="10000"/>
                        <a14:foregroundMark x1="48500" y1="5000" x2="48500" y2="5000"/>
                        <a14:foregroundMark x1="53000" y1="9500" x2="53000" y2="9500"/>
                        <a14:foregroundMark x1="38500" y1="87000" x2="38500" y2="87000"/>
                        <a14:foregroundMark x1="49000" y1="93000" x2="49000" y2="93000"/>
                        <a14:foregroundMark x1="53000" y1="94500" x2="53000" y2="94500"/>
                        <a14:foregroundMark x1="63500" y1="94500" x2="63500" y2="9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367" y="620688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063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F4201-4BA1-461F-93D5-6E7EA831E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654" y="973668"/>
            <a:ext cx="8759131" cy="706964"/>
          </a:xfrm>
        </p:spPr>
        <p:txBody>
          <a:bodyPr/>
          <a:lstStyle/>
          <a:p>
            <a:pPr algn="ctr"/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Bataan</a:t>
            </a:r>
            <a:r>
              <a:rPr lang="ko-KR" altLang="en-US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Peninsula State University</a:t>
            </a:r>
            <a:endParaRPr lang="ko-KR" altLang="en-US" sz="28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981718-0A72-4E7C-9737-B22D69CFC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0769" t="16862" r="19435" b="9366"/>
          <a:stretch/>
        </p:blipFill>
        <p:spPr>
          <a:xfrm>
            <a:off x="6670476" y="2420888"/>
            <a:ext cx="4406889" cy="36724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644BF1-49CA-4364-8028-7FEF24206E1C}"/>
              </a:ext>
            </a:extLst>
          </p:cNvPr>
          <p:cNvSpPr txBox="1"/>
          <p:nvPr/>
        </p:nvSpPr>
        <p:spPr>
          <a:xfrm>
            <a:off x="1269876" y="2204864"/>
            <a:ext cx="501154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/>
              <a:t>Course Description:</a:t>
            </a:r>
          </a:p>
          <a:p>
            <a:pPr marL="285750" indent="-285750">
              <a:buFont typeface="Wingdings" panose="05000000000000000000" pitchFamily="2" charset="2"/>
              <a:buChar char=""/>
            </a:pPr>
            <a:r>
              <a:rPr lang="en-US" altLang="ko-KR" sz="1200" dirty="0">
                <a:sym typeface="Wingdings" panose="05000000000000000000" pitchFamily="2" charset="2"/>
              </a:rPr>
              <a:t>Listening</a:t>
            </a:r>
          </a:p>
          <a:p>
            <a:pPr marL="285750" indent="-285750">
              <a:buFont typeface="Wingdings" panose="05000000000000000000" pitchFamily="2" charset="2"/>
              <a:buChar char=""/>
            </a:pPr>
            <a:r>
              <a:rPr lang="en-US" altLang="ko-KR" sz="1200" dirty="0">
                <a:sym typeface="Wingdings" panose="05000000000000000000" pitchFamily="2" charset="2"/>
              </a:rPr>
              <a:t>Reading</a:t>
            </a:r>
          </a:p>
          <a:p>
            <a:pPr marL="285750" indent="-285750">
              <a:buFont typeface="Wingdings" panose="05000000000000000000" pitchFamily="2" charset="2"/>
              <a:buChar char=""/>
            </a:pPr>
            <a:r>
              <a:rPr lang="en-US" altLang="ko-KR" sz="1200" dirty="0">
                <a:sym typeface="Wingdings" panose="05000000000000000000" pitchFamily="2" charset="2"/>
              </a:rPr>
              <a:t>Writing</a:t>
            </a:r>
          </a:p>
          <a:p>
            <a:pPr marL="285750" indent="-285750">
              <a:buFont typeface="Wingdings" panose="05000000000000000000" pitchFamily="2" charset="2"/>
              <a:buChar char=""/>
            </a:pPr>
            <a:r>
              <a:rPr lang="en-US" altLang="ko-KR" sz="1200" dirty="0">
                <a:sym typeface="Wingdings" panose="05000000000000000000" pitchFamily="2" charset="2"/>
              </a:rPr>
              <a:t>Advance grammar and presentation</a:t>
            </a:r>
          </a:p>
          <a:p>
            <a:endParaRPr lang="en-US" altLang="ko-KR" sz="1200" dirty="0">
              <a:sym typeface="Wingdings" panose="05000000000000000000" pitchFamily="2" charset="2"/>
            </a:endParaRPr>
          </a:p>
          <a:p>
            <a:r>
              <a:rPr lang="en-US" altLang="ko-KR" sz="1200" b="1" dirty="0">
                <a:sym typeface="Wingdings" panose="05000000000000000000" pitchFamily="2" charset="2"/>
              </a:rPr>
              <a:t>Six regular classes / 50 minutes</a:t>
            </a:r>
          </a:p>
          <a:p>
            <a:r>
              <a:rPr lang="en-US" altLang="ko-KR" sz="1200" dirty="0">
                <a:sym typeface="Wingdings" panose="05000000000000000000" pitchFamily="2" charset="2"/>
              </a:rPr>
              <a:t>*4 – 1:1 class</a:t>
            </a:r>
          </a:p>
          <a:p>
            <a:r>
              <a:rPr lang="en-US" altLang="ko-KR" sz="1200" dirty="0">
                <a:sym typeface="Wingdings" panose="05000000000000000000" pitchFamily="2" charset="2"/>
              </a:rPr>
              <a:t>Focusing on each part of the test: Listening, Reading, Writing, Speaking</a:t>
            </a:r>
          </a:p>
          <a:p>
            <a:r>
              <a:rPr lang="en-US" altLang="ko-KR" sz="1200" dirty="0">
                <a:sym typeface="Wingdings" panose="05000000000000000000" pitchFamily="2" charset="2"/>
              </a:rPr>
              <a:t>*2 – 1:1 class </a:t>
            </a:r>
          </a:p>
          <a:p>
            <a:r>
              <a:rPr lang="en-US" altLang="ko-KR" sz="1200" dirty="0">
                <a:sym typeface="Wingdings" panose="05000000000000000000" pitchFamily="2" charset="2"/>
              </a:rPr>
              <a:t>Focusing on Vocabulary and Grammar</a:t>
            </a:r>
          </a:p>
          <a:p>
            <a:pPr marL="285750" indent="-285750">
              <a:buFont typeface="Wingdings" panose="05000000000000000000" pitchFamily="2" charset="2"/>
              <a:buChar char=""/>
            </a:pPr>
            <a:endParaRPr lang="en-US" altLang="ko-KR" sz="1200" dirty="0">
              <a:sym typeface="Wingdings" panose="05000000000000000000" pitchFamily="2" charset="2"/>
            </a:endParaRPr>
          </a:p>
          <a:p>
            <a:r>
              <a:rPr lang="en-US" altLang="ko-KR" sz="1200" b="1" dirty="0">
                <a:sym typeface="Wingdings" panose="05000000000000000000" pitchFamily="2" charset="2"/>
              </a:rPr>
              <a:t>Upon completion of this module, students must be able to:</a:t>
            </a:r>
          </a:p>
          <a:p>
            <a:endParaRPr lang="en-US" altLang="ko-KR" sz="1200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>
                <a:sym typeface="Wingdings" panose="05000000000000000000" pitchFamily="2" charset="2"/>
              </a:rPr>
              <a:t>Confidently present oneself in front of all students and teachers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>
                <a:sym typeface="Wingdings" panose="05000000000000000000" pitchFamily="2" charset="2"/>
              </a:rPr>
              <a:t>Write reports, essays and speeches in good grammar construction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>
                <a:sym typeface="Wingdings" panose="05000000000000000000" pitchFamily="2" charset="2"/>
              </a:rPr>
              <a:t>Express oneself in English with proper pronunciation an intonation</a:t>
            </a:r>
          </a:p>
          <a:p>
            <a:endParaRPr lang="en-US" altLang="ko-KR" sz="1600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"/>
            </a:pPr>
            <a:endParaRPr lang="ko-KR" altLang="en-US" dirty="0"/>
          </a:p>
        </p:txBody>
      </p:sp>
      <p:pic>
        <p:nvPicPr>
          <p:cNvPr id="18" name="Picture 2" descr="ÐÐ°ÑÑÐ¸Ð½ÐºÐ¸ Ð¿Ð¾ Ð·Ð°Ð¿ÑÐ¾ÑÑ Bataan Peninsula State University">
            <a:extLst>
              <a:ext uri="{FF2B5EF4-FFF2-40B4-BE49-F238E27FC236}">
                <a16:creationId xmlns:a16="http://schemas.microsoft.com/office/drawing/2014/main" id="{65FB0B29-C62B-4785-B12A-62EA10498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0" b="94500" l="10000" r="90000">
                        <a14:foregroundMark x1="66000" y1="17500" x2="66000" y2="17500"/>
                        <a14:foregroundMark x1="52000" y1="19000" x2="52000" y2="19000"/>
                        <a14:foregroundMark x1="41500" y1="10000" x2="41500" y2="10000"/>
                        <a14:foregroundMark x1="48500" y1="5000" x2="48500" y2="5000"/>
                        <a14:foregroundMark x1="53000" y1="9500" x2="53000" y2="9500"/>
                        <a14:foregroundMark x1="38500" y1="87000" x2="38500" y2="87000"/>
                        <a14:foregroundMark x1="49000" y1="93000" x2="49000" y2="93000"/>
                        <a14:foregroundMark x1="53000" y1="94500" x2="53000" y2="94500"/>
                        <a14:foregroundMark x1="63500" y1="94500" x2="63500" y2="9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367" y="620688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523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609F4-6068-4622-B844-C6617D598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876" y="712370"/>
            <a:ext cx="8759131" cy="706964"/>
          </a:xfrm>
        </p:spPr>
        <p:txBody>
          <a:bodyPr/>
          <a:lstStyle/>
          <a:p>
            <a:pPr algn="ctr"/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Bataan</a:t>
            </a:r>
            <a:r>
              <a:rPr lang="ko-KR" altLang="en-US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Peninsula State University</a:t>
            </a:r>
            <a:br>
              <a:rPr lang="en-US" altLang="ko-KR" sz="20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ko-KR" sz="20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Facilities</a:t>
            </a:r>
            <a:endParaRPr lang="ko-KR" altLang="en-US" sz="2000" dirty="0">
              <a:solidFill>
                <a:srgbClr val="EBEBEB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Picture 2" descr="ÐÐ°ÑÑÐ¸Ð½ÐºÐ¸ Ð¿Ð¾ Ð·Ð°Ð¿ÑÐ¾ÑÑ Bataan Peninsula State University">
            <a:extLst>
              <a:ext uri="{FF2B5EF4-FFF2-40B4-BE49-F238E27FC236}">
                <a16:creationId xmlns:a16="http://schemas.microsoft.com/office/drawing/2014/main" id="{0A13A4BB-7075-4B1E-BA77-D68BE09A8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0" b="94500" l="10000" r="90000">
                        <a14:foregroundMark x1="66000" y1="17500" x2="66000" y2="17500"/>
                        <a14:foregroundMark x1="52000" y1="19000" x2="52000" y2="19000"/>
                        <a14:foregroundMark x1="41500" y1="10000" x2="41500" y2="10000"/>
                        <a14:foregroundMark x1="48500" y1="5000" x2="48500" y2="5000"/>
                        <a14:foregroundMark x1="53000" y1="9500" x2="53000" y2="9500"/>
                        <a14:foregroundMark x1="38500" y1="87000" x2="38500" y2="87000"/>
                        <a14:foregroundMark x1="49000" y1="93000" x2="49000" y2="93000"/>
                        <a14:foregroundMark x1="53000" y1="94500" x2="53000" y2="94500"/>
                        <a14:foregroundMark x1="63500" y1="94500" x2="63500" y2="9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96" y="63380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20D55D-15FF-4A3F-9035-F85D928B6E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48" t="14292" r="19870" b="6939"/>
          <a:stretch/>
        </p:blipFill>
        <p:spPr>
          <a:xfrm>
            <a:off x="1341884" y="1628799"/>
            <a:ext cx="3837187" cy="21602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3F6067-AD0A-41A4-BBB4-9B7FBE4FCE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48" t="14291" r="20462" b="7990"/>
          <a:stretch/>
        </p:blipFill>
        <p:spPr>
          <a:xfrm>
            <a:off x="6310436" y="1628800"/>
            <a:ext cx="3824210" cy="21602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A46303-DF4F-4CA7-AB75-C3D3DF0323B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57" t="14291" r="19871" b="6939"/>
          <a:stretch/>
        </p:blipFill>
        <p:spPr>
          <a:xfrm>
            <a:off x="5950396" y="3861048"/>
            <a:ext cx="4780881" cy="26959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8E6563-36CA-4410-BD61-EAA8127D35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7" t="14291" r="19871" b="7138"/>
          <a:stretch/>
        </p:blipFill>
        <p:spPr>
          <a:xfrm>
            <a:off x="693812" y="3888918"/>
            <a:ext cx="4864675" cy="269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89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5093" y="0"/>
            <a:ext cx="6856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6E23F-F408-4103-9BA7-0D1665540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8636" y="937741"/>
            <a:ext cx="3160192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457200" latinLnBrk="0">
              <a:lnSpc>
                <a:spcPct val="90000"/>
              </a:lnSpc>
            </a:pPr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Bataan Peninsula State University</a:t>
            </a:r>
            <a:b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ko-KR" sz="20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Facilities</a:t>
            </a:r>
            <a:endParaRPr lang="en-US" altLang="ko-KR" sz="2800" dirty="0">
              <a:solidFill>
                <a:srgbClr val="EBEBEB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221" y="396837"/>
            <a:ext cx="7904606" cy="6058999"/>
            <a:chOff x="423332" y="396837"/>
            <a:chExt cx="7906665" cy="605899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E59D3EC8-2A07-4808-8FA7-D963562D3D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67" t="14188" r="19871" b="6938"/>
          <a:stretch/>
        </p:blipFill>
        <p:spPr>
          <a:xfrm>
            <a:off x="423221" y="1143000"/>
            <a:ext cx="7401977" cy="4446240"/>
          </a:xfrm>
          <a:prstGeom prst="rect">
            <a:avLst/>
          </a:prstGeom>
        </p:spPr>
      </p:pic>
      <p:pic>
        <p:nvPicPr>
          <p:cNvPr id="22" name="Picture 2" descr="ÐÐ°ÑÑÐ¸Ð½ÐºÐ¸ Ð¿Ð¾ Ð·Ð°Ð¿ÑÐ¾ÑÑ Bataan Peninsula State University">
            <a:extLst>
              <a:ext uri="{FF2B5EF4-FFF2-40B4-BE49-F238E27FC236}">
                <a16:creationId xmlns:a16="http://schemas.microsoft.com/office/drawing/2014/main" id="{183DAA40-5B3C-43CE-9BF4-2680BA033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00" b="94500" l="10000" r="90000">
                        <a14:foregroundMark x1="66000" y1="17500" x2="66000" y2="17500"/>
                        <a14:foregroundMark x1="52000" y1="19000" x2="52000" y2="19000"/>
                        <a14:foregroundMark x1="41500" y1="10000" x2="41500" y2="10000"/>
                        <a14:foregroundMark x1="48500" y1="5000" x2="48500" y2="5000"/>
                        <a14:foregroundMark x1="53000" y1="9500" x2="53000" y2="9500"/>
                        <a14:foregroundMark x1="38500" y1="87000" x2="38500" y2="87000"/>
                        <a14:foregroundMark x1="49000" y1="93000" x2="49000" y2="93000"/>
                        <a14:foregroundMark x1="53000" y1="94500" x2="53000" y2="94500"/>
                        <a14:foregroundMark x1="63500" y1="94500" x2="63500" y2="9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683" y="386104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96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CFF01-D6C3-45D7-B571-D19DB5253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653" y="973668"/>
            <a:ext cx="8759131" cy="706964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 defTabSz="457200" latinLnBrk="0">
              <a:lnSpc>
                <a:spcPct val="90000"/>
              </a:lnSpc>
            </a:pPr>
            <a:r>
              <a:rPr lang="en-US" altLang="ko-KR" sz="28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Bataan Peninsula State University</a:t>
            </a:r>
            <a:br>
              <a:rPr lang="en-US" altLang="ko-KR" sz="2200" b="0" i="0" kern="1200" dirty="0">
                <a:latin typeface="+mj-lt"/>
                <a:ea typeface="+mj-ea"/>
                <a:cs typeface="+mj-cs"/>
              </a:rPr>
            </a:br>
            <a:r>
              <a:rPr lang="en-US" altLang="ko-KR" sz="2200" dirty="0">
                <a:solidFill>
                  <a:srgbClr val="EBEBEB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Housing</a:t>
            </a:r>
            <a:endParaRPr lang="en-US" altLang="ko-KR" sz="2800" dirty="0">
              <a:solidFill>
                <a:srgbClr val="EBEBEB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5" name="Content Placeholder 5">
            <a:extLst>
              <a:ext uri="{FF2B5EF4-FFF2-40B4-BE49-F238E27FC236}">
                <a16:creationId xmlns:a16="http://schemas.microsoft.com/office/drawing/2014/main" id="{286CD697-F47D-4DF0-927B-C147C3F125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6" t="14153" r="20515" b="9159"/>
          <a:stretch/>
        </p:blipFill>
        <p:spPr>
          <a:xfrm>
            <a:off x="1269876" y="2651864"/>
            <a:ext cx="4635267" cy="2808312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E111F6-4535-44AA-8006-378494AD48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6" t="14188" r="20462" b="6940"/>
          <a:stretch/>
        </p:blipFill>
        <p:spPr>
          <a:xfrm>
            <a:off x="6615159" y="2325112"/>
            <a:ext cx="3979753" cy="1986538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1D204C-90D2-43EE-A625-49A451043D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67" t="14188" r="19871" b="6940"/>
          <a:stretch/>
        </p:blipFill>
        <p:spPr>
          <a:xfrm>
            <a:off x="6615159" y="4365104"/>
            <a:ext cx="3979753" cy="2230410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34" name="Picture 2" descr="ÐÐ°ÑÑÐ¸Ð½ÐºÐ¸ Ð¿Ð¾ Ð·Ð°Ð¿ÑÐ¾ÑÑ Bataan Peninsula State University">
            <a:extLst>
              <a:ext uri="{FF2B5EF4-FFF2-40B4-BE49-F238E27FC236}">
                <a16:creationId xmlns:a16="http://schemas.microsoft.com/office/drawing/2014/main" id="{8871351D-DC7D-46E8-A13B-392C22728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4500" l="10000" r="90000">
                        <a14:foregroundMark x1="66000" y1="17500" x2="66000" y2="17500"/>
                        <a14:foregroundMark x1="52000" y1="19000" x2="52000" y2="19000"/>
                        <a14:foregroundMark x1="41500" y1="10000" x2="41500" y2="10000"/>
                        <a14:foregroundMark x1="48500" y1="5000" x2="48500" y2="5000"/>
                        <a14:foregroundMark x1="53000" y1="9500" x2="53000" y2="9500"/>
                        <a14:foregroundMark x1="38500" y1="87000" x2="38500" y2="87000"/>
                        <a14:foregroundMark x1="49000" y1="93000" x2="49000" y2="93000"/>
                        <a14:foregroundMark x1="53000" y1="94500" x2="53000" y2="94500"/>
                        <a14:foregroundMark x1="63500" y1="94500" x2="63500" y2="9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96" y="63380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448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ko-KR" b="1" dirty="0"/>
              <a:t>해외연수기간</a:t>
            </a:r>
            <a:endParaRPr lang="ko-KR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522412" y="2708920"/>
            <a:ext cx="9144000" cy="2604120"/>
          </a:xfrm>
        </p:spPr>
        <p:txBody>
          <a:bodyPr>
            <a:normAutofit/>
          </a:bodyPr>
          <a:lstStyle/>
          <a:p>
            <a:r>
              <a:rPr lang="ko-KR" altLang="en-US" sz="2000" b="1" dirty="0">
                <a:solidFill>
                  <a:schemeClr val="tx1"/>
                </a:solidFill>
              </a:rPr>
              <a:t>약 </a:t>
            </a:r>
            <a:r>
              <a:rPr lang="en-US" altLang="ko-KR" sz="2000" b="1" dirty="0">
                <a:solidFill>
                  <a:schemeClr val="tx1"/>
                </a:solidFill>
              </a:rPr>
              <a:t>3</a:t>
            </a:r>
            <a:r>
              <a:rPr lang="ko-KR" altLang="en-US" sz="2000" b="1" dirty="0">
                <a:solidFill>
                  <a:schemeClr val="tx1"/>
                </a:solidFill>
              </a:rPr>
              <a:t>개월에서 최대 </a:t>
            </a:r>
            <a:r>
              <a:rPr lang="en-US" altLang="ko-KR" sz="2000" b="1" dirty="0">
                <a:solidFill>
                  <a:schemeClr val="tx1"/>
                </a:solidFill>
              </a:rPr>
              <a:t>6</a:t>
            </a:r>
            <a:r>
              <a:rPr lang="ko-KR" altLang="en-US" sz="2000" b="1" dirty="0">
                <a:solidFill>
                  <a:schemeClr val="tx1"/>
                </a:solidFill>
              </a:rPr>
              <a:t>개월 선택 </a:t>
            </a:r>
            <a:r>
              <a:rPr lang="en-US" altLang="ko-KR" sz="2000" b="1" dirty="0">
                <a:solidFill>
                  <a:schemeClr val="tx1"/>
                </a:solidFill>
              </a:rPr>
              <a:t>(</a:t>
            </a:r>
            <a:r>
              <a:rPr lang="ko-KR" altLang="en-US" sz="2000" b="1" dirty="0">
                <a:solidFill>
                  <a:schemeClr val="tx1"/>
                </a:solidFill>
              </a:rPr>
              <a:t>추후 </a:t>
            </a:r>
            <a:r>
              <a:rPr lang="en-US" altLang="ko-KR" sz="2000" b="1" dirty="0">
                <a:solidFill>
                  <a:schemeClr val="tx1"/>
                </a:solidFill>
              </a:rPr>
              <a:t>6</a:t>
            </a:r>
            <a:r>
              <a:rPr lang="ko-KR" altLang="en-US" sz="2000" b="1" dirty="0">
                <a:solidFill>
                  <a:schemeClr val="tx1"/>
                </a:solidFill>
              </a:rPr>
              <a:t>개월 </a:t>
            </a:r>
            <a:r>
              <a:rPr lang="ko-KR" altLang="en-US" sz="2000" b="1" dirty="0" err="1">
                <a:solidFill>
                  <a:schemeClr val="tx1"/>
                </a:solidFill>
              </a:rPr>
              <a:t>재신청</a:t>
            </a:r>
            <a:r>
              <a:rPr lang="ko-KR" altLang="en-US" sz="2000" b="1" dirty="0">
                <a:solidFill>
                  <a:schemeClr val="tx1"/>
                </a:solidFill>
              </a:rPr>
              <a:t> 가능</a:t>
            </a:r>
            <a:r>
              <a:rPr lang="en-US" altLang="ko-KR" sz="2000" b="1" dirty="0">
                <a:solidFill>
                  <a:schemeClr val="tx1"/>
                </a:solidFill>
              </a:rPr>
              <a:t>)</a:t>
            </a:r>
            <a:br>
              <a:rPr lang="en-US" altLang="ko-KR" sz="2000" dirty="0">
                <a:solidFill>
                  <a:schemeClr val="tx1"/>
                </a:solidFill>
              </a:rPr>
            </a:br>
            <a:endParaRPr lang="ko-KR" altLang="ko-KR" sz="2000" dirty="0">
              <a:solidFill>
                <a:schemeClr val="tx1"/>
              </a:solidFill>
            </a:endParaRPr>
          </a:p>
          <a:p>
            <a:pPr lvl="0"/>
            <a:r>
              <a:rPr lang="en-US" altLang="ko-KR" sz="2000" b="1" dirty="0">
                <a:solidFill>
                  <a:schemeClr val="tx1"/>
                </a:solidFill>
              </a:rPr>
              <a:t>2019</a:t>
            </a:r>
            <a:r>
              <a:rPr lang="ko-KR" altLang="en-US" sz="2000" b="1" dirty="0">
                <a:solidFill>
                  <a:schemeClr val="tx1"/>
                </a:solidFill>
              </a:rPr>
              <a:t>학</a:t>
            </a:r>
            <a:r>
              <a:rPr lang="ko-KR" altLang="ko-KR" sz="2000" b="1" dirty="0">
                <a:solidFill>
                  <a:schemeClr val="tx1"/>
                </a:solidFill>
              </a:rPr>
              <a:t>년</a:t>
            </a:r>
            <a:r>
              <a:rPr lang="ko-KR" altLang="en-US" sz="2000" b="1" dirty="0">
                <a:solidFill>
                  <a:schemeClr val="tx1"/>
                </a:solidFill>
              </a:rPr>
              <a:t>도</a:t>
            </a:r>
            <a:r>
              <a:rPr lang="ko-KR" altLang="ko-KR" sz="2000" b="1" dirty="0">
                <a:solidFill>
                  <a:schemeClr val="tx1"/>
                </a:solidFill>
              </a:rPr>
              <a:t> </a:t>
            </a:r>
            <a:r>
              <a:rPr lang="en-US" altLang="ko-KR" sz="2000" b="1" dirty="0">
                <a:solidFill>
                  <a:schemeClr val="tx1"/>
                </a:solidFill>
              </a:rPr>
              <a:t>2</a:t>
            </a:r>
            <a:r>
              <a:rPr lang="ko-KR" altLang="ko-KR" sz="2000" b="1" dirty="0">
                <a:solidFill>
                  <a:schemeClr val="tx1"/>
                </a:solidFill>
              </a:rPr>
              <a:t>학기</a:t>
            </a:r>
            <a:r>
              <a:rPr lang="en-US" altLang="ko-KR" sz="2000" b="1" dirty="0">
                <a:solidFill>
                  <a:schemeClr val="tx1"/>
                </a:solidFill>
              </a:rPr>
              <a:t> (</a:t>
            </a:r>
            <a:r>
              <a:rPr lang="ko-KR" altLang="en-US" sz="2000" b="1" dirty="0">
                <a:solidFill>
                  <a:schemeClr val="tx1"/>
                </a:solidFill>
              </a:rPr>
              <a:t>겨울학기는 추후 각 대학의 결정에 따름</a:t>
            </a:r>
            <a:r>
              <a:rPr lang="en-US" altLang="ko-KR" sz="2000" b="1" dirty="0">
                <a:solidFill>
                  <a:schemeClr val="tx1"/>
                </a:solidFill>
              </a:rPr>
              <a:t>)</a:t>
            </a:r>
            <a:endParaRPr lang="ko-KR" altLang="ko-KR" sz="20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6580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ko-KR" b="1" dirty="0"/>
              <a:t>학점인정</a:t>
            </a:r>
            <a:endParaRPr lang="ko-KR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659240"/>
              </p:ext>
            </p:extLst>
          </p:nvPr>
        </p:nvGraphicFramePr>
        <p:xfrm>
          <a:off x="1467898" y="2348880"/>
          <a:ext cx="9253028" cy="42122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2177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0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5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6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effectLst/>
                        </a:rPr>
                        <a:t>학기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effectLst/>
                        </a:rPr>
                        <a:t>인정학점범위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>
                          <a:effectLst/>
                        </a:rPr>
                        <a:t>해외연수 교과정보</a:t>
                      </a:r>
                      <a:endParaRPr lang="ko-KR" sz="18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39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봄학기</a:t>
                      </a: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가을학기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b="0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해외연수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1, 2, 3…</a:t>
                      </a:r>
                      <a:endParaRPr lang="ko-KR" altLang="en-US" sz="1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등급방식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P/F</a:t>
                      </a:r>
                      <a:endParaRPr lang="ko-KR" altLang="en-US" sz="1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8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여름학기</a:t>
                      </a: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겨울학기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이후 입학자</a:t>
                      </a:r>
                      <a:r>
                        <a:rPr lang="en-US" altLang="ko-KR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altLang="ko-KR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  <a:endParaRPr lang="en-US" sz="1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입학자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이전 입학자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학점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2027"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2400" b="0" kern="100" dirty="0">
                          <a:effectLst/>
                        </a:rPr>
                        <a:t>해외연수 취득성적 본교인정 세부절차</a:t>
                      </a:r>
                      <a:endParaRPr lang="en-US" altLang="ko-KR" sz="2400" b="0" kern="100" dirty="0">
                        <a:effectLst/>
                      </a:endParaRPr>
                    </a:p>
                    <a:p>
                      <a:pPr algn="just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600" b="0" kern="100" dirty="0">
                        <a:effectLst/>
                      </a:endParaRPr>
                    </a:p>
                    <a:p>
                      <a:pPr marL="342900" lvl="0" indent="-342900"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sz="1800" b="0" kern="100" dirty="0">
                          <a:effectLst/>
                        </a:rPr>
                        <a:t>본교 종합정보시스템</a:t>
                      </a:r>
                      <a:r>
                        <a:rPr lang="en-US" sz="1800" b="0" kern="100" dirty="0">
                          <a:effectLst/>
                        </a:rPr>
                        <a:t>(</a:t>
                      </a:r>
                      <a:r>
                        <a:rPr lang="en-US" sz="1800" b="0" u="sng" kern="100" dirty="0">
                          <a:solidFill>
                            <a:srgbClr val="0000FF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http://info.wsu.ac.kr</a:t>
                      </a:r>
                      <a:r>
                        <a:rPr lang="en-US" sz="1800" b="0" kern="100" dirty="0">
                          <a:effectLst/>
                        </a:rPr>
                        <a:t>) </a:t>
                      </a:r>
                      <a:r>
                        <a:rPr lang="ko-KR" sz="1800" b="0" kern="100" dirty="0">
                          <a:effectLst/>
                        </a:rPr>
                        <a:t>로그인 후</a:t>
                      </a:r>
                      <a:r>
                        <a:rPr lang="en-US" sz="1800" b="0" kern="100" dirty="0">
                          <a:effectLst/>
                        </a:rPr>
                        <a:t>, </a:t>
                      </a:r>
                      <a:r>
                        <a:rPr lang="ko-KR" sz="1800" b="0" kern="100" dirty="0">
                          <a:effectLst/>
                        </a:rPr>
                        <a:t>해당학기 해외연수 교과등록</a:t>
                      </a:r>
                    </a:p>
                    <a:p>
                      <a:pPr marL="342900" lvl="0" indent="-342900"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sz="1800" b="0" kern="100" dirty="0">
                          <a:effectLst/>
                        </a:rPr>
                        <a:t>본교 소속학과 사무실</a:t>
                      </a:r>
                      <a:r>
                        <a:rPr lang="en-US" altLang="ko-KR" sz="1800" b="0" kern="100" dirty="0">
                          <a:effectLst/>
                        </a:rPr>
                        <a:t> </a:t>
                      </a:r>
                      <a:r>
                        <a:rPr lang="ko-KR" sz="1800" b="0" kern="100" dirty="0">
                          <a:effectLst/>
                        </a:rPr>
                        <a:t>해당학기 성적증명 제출 </a:t>
                      </a:r>
                      <a:r>
                        <a:rPr lang="en-US" sz="1800" b="0" kern="100" dirty="0">
                          <a:effectLst/>
                        </a:rPr>
                        <a:t>(</a:t>
                      </a:r>
                      <a:r>
                        <a:rPr lang="ko-KR" sz="1800" b="0" kern="100" dirty="0" err="1">
                          <a:effectLst/>
                        </a:rPr>
                        <a:t>스캔본</a:t>
                      </a:r>
                      <a:r>
                        <a:rPr lang="ko-KR" sz="1800" b="0" kern="100" dirty="0">
                          <a:effectLst/>
                        </a:rPr>
                        <a:t> </a:t>
                      </a:r>
                      <a:r>
                        <a:rPr lang="ko-KR" sz="1800" b="0" kern="100" dirty="0" err="1">
                          <a:effectLst/>
                        </a:rPr>
                        <a:t>이메일</a:t>
                      </a:r>
                      <a:r>
                        <a:rPr lang="ko-KR" sz="1800" b="0" kern="100" dirty="0">
                          <a:effectLst/>
                        </a:rPr>
                        <a:t> 제출 가능</a:t>
                      </a:r>
                      <a:r>
                        <a:rPr lang="en-US" sz="1800" b="0" kern="100" dirty="0">
                          <a:effectLst/>
                        </a:rPr>
                        <a:t>)</a:t>
                      </a:r>
                      <a:endParaRPr lang="ko-KR" sz="1800" b="0" kern="100" dirty="0">
                        <a:effectLst/>
                      </a:endParaRPr>
                    </a:p>
                    <a:p>
                      <a:pPr marL="342900" lvl="0" indent="-342900"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sz="1800" b="0" kern="100" dirty="0">
                          <a:effectLst/>
                        </a:rPr>
                        <a:t>본교 종합정보시스템에서 성적인정 여부 확인</a:t>
                      </a:r>
                      <a:endParaRPr lang="ko-KR" sz="180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3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base"/>
            <a:r>
              <a:rPr lang="ko-KR" altLang="ko-KR" b="1" dirty="0"/>
              <a:t>해외연수 공통지원자격</a:t>
            </a:r>
            <a:endParaRPr lang="ko-KR" altLang="ko-KR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557908" y="2681536"/>
            <a:ext cx="10188622" cy="4176464"/>
          </a:xfrm>
        </p:spPr>
        <p:txBody>
          <a:bodyPr>
            <a:noAutofit/>
          </a:bodyPr>
          <a:lstStyle/>
          <a:p>
            <a:pPr lvl="0" fontAlgn="base"/>
            <a:r>
              <a:rPr lang="ko-KR" altLang="ko-KR" dirty="0">
                <a:solidFill>
                  <a:schemeClr val="tx1"/>
                </a:solidFill>
              </a:rPr>
              <a:t>전 학부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ko-KR" dirty="0">
                <a:solidFill>
                  <a:schemeClr val="tx1"/>
                </a:solidFill>
              </a:rPr>
              <a:t>과</a:t>
            </a:r>
            <a:r>
              <a:rPr lang="en-US" altLang="ko-KR" dirty="0">
                <a:solidFill>
                  <a:schemeClr val="tx1"/>
                </a:solidFill>
              </a:rPr>
              <a:t>) 1~3</a:t>
            </a:r>
            <a:r>
              <a:rPr lang="ko-KR" altLang="en-US" dirty="0">
                <a:solidFill>
                  <a:schemeClr val="tx1"/>
                </a:solidFill>
              </a:rPr>
              <a:t>학년 </a:t>
            </a:r>
            <a:r>
              <a:rPr lang="ko-KR" altLang="ko-KR" dirty="0">
                <a:solidFill>
                  <a:schemeClr val="tx1"/>
                </a:solidFill>
              </a:rPr>
              <a:t>재학생으로서 해외파견 결격 사유가 없는 자</a:t>
            </a:r>
            <a:br>
              <a:rPr lang="en-US" altLang="ko-KR" dirty="0">
                <a:solidFill>
                  <a:schemeClr val="tx1"/>
                </a:solidFill>
              </a:rPr>
            </a:b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ko-KR" dirty="0">
                <a:solidFill>
                  <a:schemeClr val="tx1"/>
                </a:solidFill>
              </a:rPr>
              <a:t>현 </a:t>
            </a:r>
            <a:r>
              <a:rPr lang="en-US" altLang="ko-KR" dirty="0">
                <a:solidFill>
                  <a:schemeClr val="tx1"/>
                </a:solidFill>
              </a:rPr>
              <a:t>4</a:t>
            </a:r>
            <a:r>
              <a:rPr lang="ko-KR" altLang="ko-KR" dirty="0">
                <a:solidFill>
                  <a:schemeClr val="tx1"/>
                </a:solidFill>
              </a:rPr>
              <a:t>학년 학생은 별도 상담 요망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ko-KR" dirty="0">
              <a:solidFill>
                <a:schemeClr val="tx1"/>
              </a:solidFill>
            </a:endParaRPr>
          </a:p>
          <a:p>
            <a:pPr lvl="0" fontAlgn="base"/>
            <a:r>
              <a:rPr lang="ko-KR" altLang="ko-KR" dirty="0">
                <a:solidFill>
                  <a:schemeClr val="tx1"/>
                </a:solidFill>
              </a:rPr>
              <a:t>직전학기 성적 </a:t>
            </a:r>
            <a:r>
              <a:rPr lang="en-US" altLang="ko-KR" dirty="0">
                <a:solidFill>
                  <a:schemeClr val="tx1"/>
                </a:solidFill>
              </a:rPr>
              <a:t>B0 </a:t>
            </a:r>
            <a:r>
              <a:rPr lang="en-US" altLang="ko-KR" u="sng" dirty="0">
                <a:solidFill>
                  <a:schemeClr val="tx1"/>
                </a:solidFill>
              </a:rPr>
              <a:t>(2.75)</a:t>
            </a:r>
            <a:r>
              <a:rPr lang="ko-KR" altLang="ko-KR" u="sng" dirty="0">
                <a:solidFill>
                  <a:schemeClr val="tx1"/>
                </a:solidFill>
              </a:rPr>
              <a:t>이상</a:t>
            </a:r>
            <a:r>
              <a:rPr lang="ko-KR" altLang="ko-KR" dirty="0">
                <a:solidFill>
                  <a:schemeClr val="tx1"/>
                </a:solidFill>
              </a:rPr>
              <a:t>인 자</a:t>
            </a:r>
            <a:endParaRPr lang="en-US" altLang="ko-KR" dirty="0">
              <a:solidFill>
                <a:schemeClr val="tx1"/>
              </a:solidFill>
            </a:endParaRPr>
          </a:p>
          <a:p>
            <a:pPr lvl="0" fontAlgn="base"/>
            <a:r>
              <a:rPr lang="ko-KR" altLang="ko-KR" dirty="0">
                <a:solidFill>
                  <a:schemeClr val="tx1"/>
                </a:solidFill>
              </a:rPr>
              <a:t>외국어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ko-KR" dirty="0">
                <a:solidFill>
                  <a:schemeClr val="tx1"/>
                </a:solidFill>
              </a:rPr>
              <a:t>영어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ko-KR" dirty="0">
                <a:solidFill>
                  <a:schemeClr val="tx1"/>
                </a:solidFill>
              </a:rPr>
              <a:t>교과목</a:t>
            </a:r>
            <a:r>
              <a:rPr lang="ko-KR" altLang="en-US" dirty="0">
                <a:solidFill>
                  <a:schemeClr val="tx1"/>
                </a:solidFill>
              </a:rPr>
              <a:t>을</a:t>
            </a:r>
            <a:r>
              <a:rPr lang="ko-KR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한과목이라도 </a:t>
            </a:r>
            <a:r>
              <a:rPr lang="ko-KR" altLang="ko-KR" dirty="0">
                <a:solidFill>
                  <a:schemeClr val="tx1"/>
                </a:solidFill>
              </a:rPr>
              <a:t>이수한 자</a:t>
            </a:r>
          </a:p>
          <a:p>
            <a:pPr lvl="0" fontAlgn="base"/>
            <a:r>
              <a:rPr lang="ko-KR" altLang="ko-KR" dirty="0">
                <a:solidFill>
                  <a:schemeClr val="tx1"/>
                </a:solidFill>
              </a:rPr>
              <a:t>해외연수기간 </a:t>
            </a:r>
            <a:r>
              <a:rPr lang="ko-KR" altLang="en-US" dirty="0">
                <a:solidFill>
                  <a:schemeClr val="tx1"/>
                </a:solidFill>
              </a:rPr>
              <a:t>동안 유효한</a:t>
            </a:r>
            <a:r>
              <a:rPr lang="ko-KR" altLang="ko-KR" dirty="0">
                <a:solidFill>
                  <a:schemeClr val="tx1"/>
                </a:solidFill>
              </a:rPr>
              <a:t> 전자여권소지자</a:t>
            </a:r>
          </a:p>
          <a:p>
            <a:pPr lvl="0" fontAlgn="base"/>
            <a:r>
              <a:rPr lang="ko-KR" altLang="ko-KR" dirty="0" err="1">
                <a:solidFill>
                  <a:schemeClr val="tx1"/>
                </a:solidFill>
              </a:rPr>
              <a:t>우송대</a:t>
            </a:r>
            <a:r>
              <a:rPr lang="ko-KR" altLang="ko-KR" dirty="0">
                <a:solidFill>
                  <a:schemeClr val="tx1"/>
                </a:solidFill>
              </a:rPr>
              <a:t> 신입생으로서 재학기간 중 해외에서 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ko-KR" dirty="0">
                <a:solidFill>
                  <a:schemeClr val="tx1"/>
                </a:solidFill>
              </a:rPr>
              <a:t>년 이상 해외연수 경력이 있는 자는 지원불가</a:t>
            </a:r>
          </a:p>
        </p:txBody>
      </p:sp>
    </p:spTree>
    <p:extLst>
      <p:ext uri="{BB962C8B-B14F-4D97-AF65-F5344CB8AC3E}">
        <p14:creationId xmlns:p14="http://schemas.microsoft.com/office/powerpoint/2010/main" val="198955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87425" y="-82527"/>
            <a:ext cx="2792431" cy="1600200"/>
          </a:xfrm>
        </p:spPr>
        <p:txBody>
          <a:bodyPr/>
          <a:lstStyle/>
          <a:p>
            <a:r>
              <a:rPr lang="ko-KR" altLang="ko-KR" b="1" dirty="0"/>
              <a:t>선발절차</a:t>
            </a:r>
            <a:endParaRPr lang="ko-KR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0631606"/>
              </p:ext>
            </p:extLst>
          </p:nvPr>
        </p:nvGraphicFramePr>
        <p:xfrm>
          <a:off x="5374332" y="1903115"/>
          <a:ext cx="6064819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76643" y="2274550"/>
            <a:ext cx="3960440" cy="3708412"/>
          </a:xfrm>
        </p:spPr>
        <p:txBody>
          <a:bodyPr>
            <a:normAutofit lnSpcReduction="10000"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본</a:t>
            </a:r>
            <a:r>
              <a:rPr lang="ko-KR" altLang="ko-KR" b="1" dirty="0">
                <a:solidFill>
                  <a:schemeClr val="bg1"/>
                </a:solidFill>
              </a:rPr>
              <a:t>교 해외연수 프로그램 선발절차</a:t>
            </a:r>
            <a:endParaRPr lang="ko-KR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종합정보시스템 로그인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국제교류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교류프로그램신청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중복신청 불가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r>
              <a:rPr lang="ko-KR" altLang="ko-KR" dirty="0">
                <a:solidFill>
                  <a:schemeClr val="bg1"/>
                </a:solidFill>
              </a:rPr>
              <a:t>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en-US" altLang="ko-KR" dirty="0">
                <a:solidFill>
                  <a:schemeClr val="bg1"/>
                </a:solidFill>
              </a:rPr>
              <a:t>2019</a:t>
            </a:r>
            <a:r>
              <a:rPr lang="ko-KR" altLang="ko-KR" dirty="0">
                <a:solidFill>
                  <a:schemeClr val="bg1"/>
                </a:solidFill>
              </a:rPr>
              <a:t>년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r>
              <a:rPr lang="ko-KR" altLang="ko-KR" dirty="0">
                <a:solidFill>
                  <a:schemeClr val="bg1"/>
                </a:solidFill>
              </a:rPr>
              <a:t>학기 연수프로그램 조회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신청 → </a:t>
            </a:r>
            <a:r>
              <a:rPr lang="ko-KR" altLang="en-US" dirty="0">
                <a:solidFill>
                  <a:schemeClr val="bg1"/>
                </a:solidFill>
              </a:rPr>
              <a:t>지원서 및 신청서 유학정보게시판에서 다운로드 및 작성하여 학과 사무실 및 글로벌센터</a:t>
            </a:r>
            <a:r>
              <a:rPr lang="en-US" altLang="ko-KR" dirty="0">
                <a:solidFill>
                  <a:schemeClr val="bg1"/>
                </a:solidFill>
              </a:rPr>
              <a:t>(dsviderskaia</a:t>
            </a:r>
            <a:r>
              <a:rPr lang="en-US" altLang="ko-KR" dirty="0">
                <a:solidFill>
                  <a:schemeClr val="bg1"/>
                </a:solidFill>
                <a:hlinkClick r:id="rId7"/>
              </a:rPr>
              <a:t>@wsu.ac.kr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r>
              <a:rPr lang="ko-KR" altLang="en-US" dirty="0">
                <a:solidFill>
                  <a:schemeClr val="bg1"/>
                </a:solidFill>
              </a:rPr>
              <a:t>로 송부</a:t>
            </a:r>
            <a:r>
              <a:rPr lang="en-US" altLang="ko-KR" dirty="0">
                <a:solidFill>
                  <a:schemeClr val="bg1"/>
                </a:solidFill>
              </a:rPr>
              <a:t>.</a:t>
            </a:r>
          </a:p>
          <a:p>
            <a:r>
              <a:rPr lang="ko-KR" altLang="en-US" dirty="0">
                <a:solidFill>
                  <a:schemeClr val="bg1"/>
                </a:solidFill>
              </a:rPr>
              <a:t>해당학교 온라인 지원 </a:t>
            </a:r>
            <a:r>
              <a:rPr lang="ko-KR" altLang="ko-KR" dirty="0">
                <a:solidFill>
                  <a:schemeClr val="bg1"/>
                </a:solidFill>
              </a:rPr>
              <a:t>→ </a:t>
            </a:r>
            <a:r>
              <a:rPr lang="en-US" altLang="ko-KR" dirty="0">
                <a:solidFill>
                  <a:schemeClr val="bg1"/>
                </a:solidFill>
              </a:rPr>
              <a:t> </a:t>
            </a:r>
            <a:r>
              <a:rPr lang="ko-KR" altLang="ko-KR" dirty="0">
                <a:solidFill>
                  <a:schemeClr val="bg1"/>
                </a:solidFill>
              </a:rPr>
              <a:t>지도교수 승인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학과장 승인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dirty="0">
                <a:solidFill>
                  <a:schemeClr val="bg1"/>
                </a:solidFill>
              </a:rPr>
              <a:t>글로벌센터 승인 → </a:t>
            </a:r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ko-KR" sz="1800" b="1" dirty="0">
                <a:solidFill>
                  <a:schemeClr val="bg1"/>
                </a:solidFill>
              </a:rPr>
              <a:t>최종선발</a:t>
            </a:r>
            <a:endParaRPr lang="ko-KR" sz="1800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230316" y="2266300"/>
            <a:ext cx="3935382" cy="11521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 flipV="1">
            <a:off x="7878751" y="1528217"/>
            <a:ext cx="0" cy="374898"/>
          </a:xfrm>
          <a:prstGeom prst="line">
            <a:avLst/>
          </a:prstGeom>
          <a:ln w="25400"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H="1">
            <a:off x="3414255" y="1517673"/>
            <a:ext cx="4464496" cy="0"/>
          </a:xfrm>
          <a:prstGeom prst="line">
            <a:avLst/>
          </a:prstGeom>
          <a:ln w="25400"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3414255" y="1528217"/>
            <a:ext cx="0" cy="576064"/>
          </a:xfrm>
          <a:prstGeom prst="straightConnector1">
            <a:avLst/>
          </a:prstGeom>
          <a:ln w="25400"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151745" y="758440"/>
            <a:ext cx="8759131" cy="706964"/>
          </a:xfrm>
        </p:spPr>
        <p:txBody>
          <a:bodyPr/>
          <a:lstStyle/>
          <a:p>
            <a:pPr algn="ctr"/>
            <a:r>
              <a:rPr lang="ko-KR" altLang="en-US" b="1" dirty="0"/>
              <a:t>어학 프로그램 신청</a:t>
            </a:r>
            <a:endParaRPr lang="ko-KR" altLang="en-US" dirty="0"/>
          </a:p>
        </p:txBody>
      </p:sp>
      <p:sp>
        <p:nvSpPr>
          <p:cNvPr id="12" name="제목 6"/>
          <p:cNvSpPr txBox="1">
            <a:spLocks/>
          </p:cNvSpPr>
          <p:nvPr/>
        </p:nvSpPr>
        <p:spPr>
          <a:xfrm>
            <a:off x="1522414" y="5301208"/>
            <a:ext cx="900049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endParaRPr lang="ko-KR" altLang="ko-KR" sz="2400" dirty="0">
              <a:solidFill>
                <a:srgbClr val="FFFF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33" y="1700808"/>
            <a:ext cx="7128792" cy="492939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700" y="1706199"/>
            <a:ext cx="32289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19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132838" y="789544"/>
            <a:ext cx="8759131" cy="706964"/>
          </a:xfrm>
        </p:spPr>
        <p:txBody>
          <a:bodyPr/>
          <a:lstStyle/>
          <a:p>
            <a:pPr algn="ctr"/>
            <a:r>
              <a:rPr lang="ko-KR" altLang="en-US" b="1" dirty="0"/>
              <a:t>어학 프로그램 신청</a:t>
            </a:r>
            <a:endParaRPr lang="ko-KR" altLang="en-US" dirty="0"/>
          </a:p>
        </p:txBody>
      </p:sp>
      <p:sp>
        <p:nvSpPr>
          <p:cNvPr id="12" name="제목 6"/>
          <p:cNvSpPr txBox="1">
            <a:spLocks/>
          </p:cNvSpPr>
          <p:nvPr/>
        </p:nvSpPr>
        <p:spPr>
          <a:xfrm>
            <a:off x="1522414" y="5301208"/>
            <a:ext cx="900049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endParaRPr lang="ko-KR" altLang="ko-KR" sz="2400" dirty="0">
              <a:solidFill>
                <a:srgbClr val="FFFF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916" y="1688940"/>
            <a:ext cx="4642971" cy="4633029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689" y="2348880"/>
            <a:ext cx="346710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5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어학 프로그램 신청</a:t>
            </a:r>
            <a:endParaRPr lang="ko-KR" altLang="en-US" dirty="0"/>
          </a:p>
        </p:txBody>
      </p:sp>
      <p:sp>
        <p:nvSpPr>
          <p:cNvPr id="12" name="제목 6"/>
          <p:cNvSpPr txBox="1">
            <a:spLocks/>
          </p:cNvSpPr>
          <p:nvPr/>
        </p:nvSpPr>
        <p:spPr>
          <a:xfrm>
            <a:off x="1522414" y="5301208"/>
            <a:ext cx="900049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endParaRPr lang="ko-KR" altLang="ko-KR" sz="2400" dirty="0">
              <a:solidFill>
                <a:srgbClr val="FFFF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654" y="2564904"/>
            <a:ext cx="10009707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69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ko-KR" b="1" dirty="0"/>
              <a:t>등록방식 및 장학정보 안내</a:t>
            </a:r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673261"/>
              </p:ext>
            </p:extLst>
          </p:nvPr>
        </p:nvGraphicFramePr>
        <p:xfrm>
          <a:off x="1522414" y="2492896"/>
          <a:ext cx="8856983" cy="2058236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2084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5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26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008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프로그램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등록방식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장학혜택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81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kern="100" dirty="0">
                          <a:effectLst/>
                        </a:rPr>
                        <a:t>미국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effectLst/>
                        </a:rPr>
                        <a:t>본교등록 </a:t>
                      </a:r>
                      <a:r>
                        <a:rPr lang="en-US" sz="1800" kern="100" dirty="0">
                          <a:effectLst/>
                        </a:rPr>
                        <a:t>+ </a:t>
                      </a:r>
                      <a:r>
                        <a:rPr lang="ko-KR" sz="1800" kern="100" dirty="0">
                          <a:effectLst/>
                        </a:rPr>
                        <a:t>현지대학등록</a:t>
                      </a:r>
                      <a:endParaRPr lang="en-US" altLang="ko-KR" sz="18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8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등록금 쌍방대학 납입</a:t>
                      </a: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)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0" dirty="0">
                          <a:effectLst/>
                        </a:rPr>
                        <a:t>본교 납입등록금의 </a:t>
                      </a:r>
                      <a:r>
                        <a:rPr lang="en-US" sz="1800" kern="0" spc="30" dirty="0">
                          <a:effectLst/>
                        </a:rPr>
                        <a:t>3/4 </a:t>
                      </a:r>
                      <a:r>
                        <a:rPr lang="ko-KR" sz="1800" kern="0" dirty="0">
                          <a:effectLst/>
                        </a:rPr>
                        <a:t>범위 내에서</a:t>
                      </a:r>
                      <a:endParaRPr lang="en-US" altLang="ko-KR" sz="1800" kern="0" dirty="0">
                        <a:effectLst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0" dirty="0">
                          <a:effectLst/>
                        </a:rPr>
                        <a:t>현지등록금 지원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제목 6"/>
          <p:cNvSpPr txBox="1">
            <a:spLocks/>
          </p:cNvSpPr>
          <p:nvPr/>
        </p:nvSpPr>
        <p:spPr>
          <a:xfrm>
            <a:off x="1522414" y="4653136"/>
            <a:ext cx="900049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r>
              <a:rPr lang="en-US" altLang="ko-KR" sz="2400" b="1" u="sng" dirty="0">
                <a:solidFill>
                  <a:srgbClr val="FF0000"/>
                </a:solidFill>
              </a:rPr>
              <a:t>2019-1</a:t>
            </a:r>
            <a:r>
              <a:rPr lang="ko-KR" altLang="ko-KR" sz="2400" b="1" u="sng" dirty="0">
                <a:solidFill>
                  <a:srgbClr val="FF0000"/>
                </a:solidFill>
              </a:rPr>
              <a:t>학기 성적 </a:t>
            </a:r>
            <a:r>
              <a:rPr lang="en-US" altLang="ko-KR" sz="2400" b="1" u="sng" dirty="0">
                <a:solidFill>
                  <a:srgbClr val="FF0000"/>
                </a:solidFill>
              </a:rPr>
              <a:t>B0 (2.75)</a:t>
            </a:r>
            <a:r>
              <a:rPr lang="ko-KR" altLang="ko-KR" sz="2400" b="1" u="sng" dirty="0">
                <a:solidFill>
                  <a:srgbClr val="FF0000"/>
                </a:solidFill>
              </a:rPr>
              <a:t>이상인 자</a:t>
            </a:r>
            <a:r>
              <a:rPr lang="ko-KR" altLang="ko-KR" sz="2400" u="sng" dirty="0">
                <a:solidFill>
                  <a:srgbClr val="FF0000"/>
                </a:solidFill>
              </a:rPr>
              <a:t>에 한하며</a:t>
            </a:r>
            <a:r>
              <a:rPr lang="en-US" altLang="ko-KR" sz="2400" u="sng" dirty="0">
                <a:solidFill>
                  <a:srgbClr val="FF0000"/>
                </a:solidFill>
              </a:rPr>
              <a:t>, </a:t>
            </a:r>
            <a:r>
              <a:rPr lang="ko-KR" altLang="ko-KR" sz="2400" u="sng" dirty="0">
                <a:solidFill>
                  <a:srgbClr val="FF0000"/>
                </a:solidFill>
              </a:rPr>
              <a:t>성적 미달 시</a:t>
            </a:r>
            <a:endParaRPr lang="en-US" altLang="ko-KR" sz="2400" u="sng" dirty="0">
              <a:solidFill>
                <a:srgbClr val="FF0000"/>
              </a:solidFill>
            </a:endParaRPr>
          </a:p>
          <a:p>
            <a:pPr fontAlgn="base"/>
            <a:r>
              <a:rPr lang="ko-KR" altLang="ko-KR" sz="2400" u="sng" dirty="0">
                <a:solidFill>
                  <a:srgbClr val="FF0000"/>
                </a:solidFill>
              </a:rPr>
              <a:t>장학혜택 지원 없음</a:t>
            </a:r>
            <a:endParaRPr lang="ko-KR" altLang="ko-K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예상 비용</a:t>
            </a:r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027777"/>
              </p:ext>
            </p:extLst>
          </p:nvPr>
        </p:nvGraphicFramePr>
        <p:xfrm>
          <a:off x="1620062" y="2633321"/>
          <a:ext cx="8856983" cy="1715197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2084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5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26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07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프로그램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ko-KR" altLang="en-US" sz="1800" kern="100" dirty="0">
                          <a:solidFill>
                            <a:schemeClr val="tx1"/>
                          </a:solidFill>
                          <a:effectLst/>
                        </a:rPr>
                        <a:t>학기 </a:t>
                      </a:r>
                      <a:r>
                        <a:rPr lang="ko-KR" sz="1800" kern="100" dirty="0">
                          <a:solidFill>
                            <a:schemeClr val="tx1"/>
                          </a:solidFill>
                          <a:effectLst/>
                        </a:rPr>
                        <a:t>등록</a:t>
                      </a:r>
                      <a:r>
                        <a:rPr lang="ko-KR" altLang="en-US" sz="1800" kern="100" dirty="0">
                          <a:solidFill>
                            <a:schemeClr val="tx1"/>
                          </a:solidFill>
                          <a:effectLst/>
                        </a:rPr>
                        <a:t>금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학습 부대비용 합계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512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800" kern="100" dirty="0">
                          <a:effectLst/>
                        </a:rPr>
                        <a:t>미국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8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$4000~$4600</a:t>
                      </a:r>
                      <a:endParaRPr lang="ko-KR" sz="18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8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$9000~$11000</a:t>
                      </a:r>
                      <a:endParaRPr lang="ko-KR" sz="18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제목 6"/>
          <p:cNvSpPr txBox="1">
            <a:spLocks/>
          </p:cNvSpPr>
          <p:nvPr/>
        </p:nvSpPr>
        <p:spPr>
          <a:xfrm>
            <a:off x="1522414" y="5301208"/>
            <a:ext cx="9000490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endParaRPr lang="ko-KR" altLang="ko-KR" sz="2400" dirty="0">
              <a:solidFill>
                <a:srgbClr val="FFFF00"/>
              </a:solidFill>
            </a:endParaRPr>
          </a:p>
        </p:txBody>
      </p:sp>
      <p:sp>
        <p:nvSpPr>
          <p:cNvPr id="5" name="제목 6"/>
          <p:cNvSpPr txBox="1">
            <a:spLocks/>
          </p:cNvSpPr>
          <p:nvPr/>
        </p:nvSpPr>
        <p:spPr>
          <a:xfrm>
            <a:off x="1773932" y="4528242"/>
            <a:ext cx="9000490" cy="13681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sz="3200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pPr fontAlgn="base"/>
            <a:r>
              <a:rPr lang="ko-KR" altLang="en-US" sz="2400" b="1" u="sng" dirty="0">
                <a:solidFill>
                  <a:srgbClr val="FF0000"/>
                </a:solidFill>
              </a:rPr>
              <a:t>우송대학교에 납입한 등록금에 비례한 장학금 지급</a:t>
            </a:r>
            <a:endParaRPr lang="en-US" altLang="ko-KR" sz="2400" b="1" u="sng" dirty="0">
              <a:solidFill>
                <a:srgbClr val="FF0000"/>
              </a:solidFill>
            </a:endParaRPr>
          </a:p>
          <a:p>
            <a:pPr fontAlgn="base"/>
            <a:r>
              <a:rPr lang="ko-KR" altLang="en-US" sz="2400" dirty="0">
                <a:solidFill>
                  <a:srgbClr val="FF0000"/>
                </a:solidFill>
              </a:rPr>
              <a:t>추산 </a:t>
            </a:r>
            <a:r>
              <a:rPr lang="en-US" altLang="ko-KR" sz="2400" dirty="0">
                <a:solidFill>
                  <a:srgbClr val="FF0000"/>
                </a:solidFill>
              </a:rPr>
              <a:t>: </a:t>
            </a:r>
            <a:r>
              <a:rPr lang="ko-KR" altLang="en-US" sz="2400" dirty="0">
                <a:solidFill>
                  <a:srgbClr val="FF0000"/>
                </a:solidFill>
              </a:rPr>
              <a:t>미국 약 </a:t>
            </a:r>
            <a:r>
              <a:rPr lang="en-US" altLang="ko-KR" sz="2400" dirty="0">
                <a:solidFill>
                  <a:srgbClr val="FF0000"/>
                </a:solidFill>
              </a:rPr>
              <a:t>200</a:t>
            </a:r>
            <a:r>
              <a:rPr lang="ko-KR" altLang="en-US" sz="2400" dirty="0">
                <a:solidFill>
                  <a:srgbClr val="FF0000"/>
                </a:solidFill>
              </a:rPr>
              <a:t>만원</a:t>
            </a:r>
            <a:endParaRPr lang="en-US" altLang="ko-KR" sz="2400" dirty="0">
              <a:solidFill>
                <a:srgbClr val="FF0000"/>
              </a:solidFill>
            </a:endParaRPr>
          </a:p>
          <a:p>
            <a:pPr fontAlgn="base"/>
            <a:r>
              <a:rPr lang="en-US" altLang="ko-KR" sz="2400" dirty="0">
                <a:solidFill>
                  <a:srgbClr val="FF0000"/>
                </a:solidFill>
              </a:rPr>
              <a:t>  ※ </a:t>
            </a:r>
            <a:r>
              <a:rPr lang="ko-KR" altLang="en-US" sz="2400" dirty="0" err="1">
                <a:solidFill>
                  <a:srgbClr val="FF0000"/>
                </a:solidFill>
              </a:rPr>
              <a:t>해외연수시</a:t>
            </a:r>
            <a:r>
              <a:rPr lang="ko-KR" altLang="en-US" sz="2400" dirty="0">
                <a:solidFill>
                  <a:srgbClr val="FF0000"/>
                </a:solidFill>
              </a:rPr>
              <a:t> 타 장학금 습득이 불가능 함</a:t>
            </a:r>
            <a:endParaRPr lang="ko-KR" altLang="ko-K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4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주의사항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</a:rPr>
              <a:t>4</a:t>
            </a:r>
            <a:r>
              <a:rPr lang="ko-KR" altLang="en-US" dirty="0">
                <a:solidFill>
                  <a:schemeClr val="tx1"/>
                </a:solidFill>
              </a:rPr>
              <a:t>학년인 경우 글로벌센터 및 학과와 별도 상담 요망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지원서 및 신청서는 학과 및 글로벌센터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사본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>
                <a:solidFill>
                  <a:schemeClr val="tx1"/>
                </a:solidFill>
              </a:rPr>
              <a:t>제출</a:t>
            </a:r>
            <a:r>
              <a:rPr lang="en-US" altLang="ko-KR" dirty="0">
                <a:solidFill>
                  <a:schemeClr val="tx1"/>
                </a:solidFill>
              </a:rPr>
              <a:t>(woosong_ob@wsu.ac.kr) </a:t>
            </a:r>
          </a:p>
          <a:p>
            <a:r>
              <a:rPr lang="ko-KR" altLang="en-US" dirty="0">
                <a:solidFill>
                  <a:schemeClr val="tx1"/>
                </a:solidFill>
              </a:rPr>
              <a:t>신청기간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en-US" altLang="ko-KR" b="1" u="sng" dirty="0">
                <a:solidFill>
                  <a:srgbClr val="FF0000"/>
                </a:solidFill>
              </a:rPr>
              <a:t>2019.04.15 (</a:t>
            </a:r>
            <a:r>
              <a:rPr lang="ko-KR" altLang="en-US" b="1" u="sng" dirty="0">
                <a:solidFill>
                  <a:srgbClr val="FF0000"/>
                </a:solidFill>
              </a:rPr>
              <a:t>월</a:t>
            </a:r>
            <a:r>
              <a:rPr lang="en-US" altLang="ko-KR" b="1" u="sng" dirty="0">
                <a:solidFill>
                  <a:srgbClr val="FF0000"/>
                </a:solidFill>
              </a:rPr>
              <a:t>)- 05.03 (</a:t>
            </a:r>
            <a:r>
              <a:rPr lang="ko-KR" altLang="en-US" b="1" u="sng" dirty="0">
                <a:solidFill>
                  <a:srgbClr val="FF0000"/>
                </a:solidFill>
              </a:rPr>
              <a:t>금</a:t>
            </a:r>
            <a:r>
              <a:rPr lang="en-US" altLang="ko-KR" b="1" u="sng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dirty="0">
                <a:solidFill>
                  <a:schemeClr val="tx1"/>
                </a:solidFill>
              </a:rPr>
              <a:t>문의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글로벌센터</a:t>
            </a:r>
            <a:r>
              <a:rPr lang="en-US" altLang="ko-KR" dirty="0">
                <a:solidFill>
                  <a:schemeClr val="tx1"/>
                </a:solidFill>
              </a:rPr>
              <a:t>, 042-630-9374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endParaRPr lang="en-US" altLang="ko-K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chemeClr val="tx1"/>
                </a:solidFill>
              </a:rPr>
              <a:t>              dsviderskaia@wsu.ac.kr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3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400984D-921D-405A-8626-907E881874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793</Words>
  <Application>Microsoft Office PowerPoint</Application>
  <PresentationFormat>Custom</PresentationFormat>
  <Paragraphs>169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맑은 고딕</vt:lpstr>
      <vt:lpstr>Abadi</vt:lpstr>
      <vt:lpstr>Aharoni</vt:lpstr>
      <vt:lpstr>Arial</vt:lpstr>
      <vt:lpstr>Arial Black</vt:lpstr>
      <vt:lpstr>Century Gothic</vt:lpstr>
      <vt:lpstr>Corbel</vt:lpstr>
      <vt:lpstr>Times New Roman</vt:lpstr>
      <vt:lpstr>Wingdings</vt:lpstr>
      <vt:lpstr>Wingdings 3</vt:lpstr>
      <vt:lpstr>Ion Boardroom</vt:lpstr>
      <vt:lpstr>2019학년도 2학기 영미권 해외연수 설명회</vt:lpstr>
      <vt:lpstr>자매대학 및 연수프로그램</vt:lpstr>
      <vt:lpstr>미시시피 대학교 - University of Mississippi</vt:lpstr>
      <vt:lpstr>Oxford, Mississippi  도시 소개 </vt:lpstr>
      <vt:lpstr>On-Campus Housing</vt:lpstr>
      <vt:lpstr>Off-Campus Housing </vt:lpstr>
      <vt:lpstr>페어몬트 주립대학교 - Fairmont State University</vt:lpstr>
      <vt:lpstr>페어몬트 주립대학교 - Fairmont State University</vt:lpstr>
      <vt:lpstr>On-campus Housing</vt:lpstr>
      <vt:lpstr>페어몬트 주립대학교 - Fairmont State University</vt:lpstr>
      <vt:lpstr>세인트 클라우드 주립 대학교   St. Cloud State University </vt:lpstr>
      <vt:lpstr>Minnesota State</vt:lpstr>
      <vt:lpstr>On-campus Housing *mandatory</vt:lpstr>
      <vt:lpstr>Bataan Peninsula State University English Language &amp; Cultural Awareness Program</vt:lpstr>
      <vt:lpstr>Bataan Peninsula State University</vt:lpstr>
      <vt:lpstr>Bataan Peninsula State University Facilities</vt:lpstr>
      <vt:lpstr>Bataan Peninsula State University Facilities</vt:lpstr>
      <vt:lpstr>Bataan Peninsula State University Housing</vt:lpstr>
      <vt:lpstr>해외연수기간</vt:lpstr>
      <vt:lpstr>학점인정</vt:lpstr>
      <vt:lpstr>해외연수 공통지원자격</vt:lpstr>
      <vt:lpstr>선발절차</vt:lpstr>
      <vt:lpstr>어학 프로그램 신청</vt:lpstr>
      <vt:lpstr>어학 프로그램 신청</vt:lpstr>
      <vt:lpstr>어학 프로그램 신청</vt:lpstr>
      <vt:lpstr>등록방식 및 장학정보 안내</vt:lpstr>
      <vt:lpstr>예상 비용</vt:lpstr>
      <vt:lpstr>주의사항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2019-04-09T05:27:41Z</dcterms:created>
  <dcterms:modified xsi:type="dcterms:W3CDTF">2019-04-09T06:03:10Z</dcterms:modified>
</cp:coreProperties>
</file>