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  <p:sldMasterId id="2147483689" r:id="rId2"/>
  </p:sldMasterIdLst>
  <p:notesMasterIdLst>
    <p:notesMasterId r:id="rId22"/>
  </p:notesMasterIdLst>
  <p:sldIdLst>
    <p:sldId id="281" r:id="rId3"/>
    <p:sldId id="298" r:id="rId4"/>
    <p:sldId id="299" r:id="rId5"/>
    <p:sldId id="300" r:id="rId6"/>
    <p:sldId id="302" r:id="rId7"/>
    <p:sldId id="303" r:id="rId8"/>
    <p:sldId id="314" r:id="rId9"/>
    <p:sldId id="304" r:id="rId10"/>
    <p:sldId id="305" r:id="rId11"/>
    <p:sldId id="306" r:id="rId12"/>
    <p:sldId id="307" r:id="rId13"/>
    <p:sldId id="308" r:id="rId14"/>
    <p:sldId id="309" r:id="rId15"/>
    <p:sldId id="310" r:id="rId16"/>
    <p:sldId id="311" r:id="rId17"/>
    <p:sldId id="312" r:id="rId18"/>
    <p:sldId id="313" r:id="rId19"/>
    <p:sldId id="297" r:id="rId20"/>
    <p:sldId id="257" r:id="rId21"/>
  </p:sldIdLst>
  <p:sldSz cx="9144000" cy="5715000" type="screen16x10"/>
  <p:notesSz cx="6858000" cy="9144000"/>
  <p:embeddedFontLst>
    <p:embeddedFont>
      <p:font typeface="나눔명조" panose="020B0600000101010101" charset="-127"/>
      <p:regular r:id="rId23"/>
      <p:bold r:id="rId24"/>
    </p:embeddedFont>
    <p:embeddedFont>
      <p:font typeface="Gill Sans MT" panose="020B0502020104020203" pitchFamily="34" charset="0"/>
      <p:regular r:id="rId25"/>
      <p:bold r:id="rId26"/>
      <p:italic r:id="rId27"/>
      <p:boldItalic r:id="rId28"/>
    </p:embeddedFont>
    <p:embeddedFont>
      <p:font typeface="HY그래픽M" panose="02030600000101010101" pitchFamily="18" charset="-127"/>
      <p:regular r:id="rId29"/>
    </p:embeddedFont>
    <p:embeddedFont>
      <p:font typeface="맑은 고딕" panose="020B0503020000020004" pitchFamily="50" charset="-127"/>
      <p:regular r:id="rId30"/>
      <p:bold r:id="rId31"/>
    </p:embeddedFont>
    <p:embeddedFont>
      <p:font typeface="휴먼둥근헤드라인" panose="02030504000101010101" pitchFamily="18" charset="-127"/>
      <p:regular r:id="rId32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0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0F1A"/>
    <a:srgbClr val="9D0101"/>
    <a:srgbClr val="464646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91901" autoAdjust="0"/>
  </p:normalViewPr>
  <p:slideViewPr>
    <p:cSldViewPr>
      <p:cViewPr varScale="1">
        <p:scale>
          <a:sx n="125" d="100"/>
          <a:sy n="125" d="100"/>
        </p:scale>
        <p:origin x="1194" y="108"/>
      </p:cViewPr>
      <p:guideLst>
        <p:guide orient="horz" pos="180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7" d="100"/>
          <a:sy n="87" d="100"/>
        </p:scale>
        <p:origin x="3840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4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3.fntdata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2.fntdata"/><Relationship Id="rId32" Type="http://schemas.openxmlformats.org/officeDocument/2006/relationships/font" Target="fonts/font10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9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8B7B6E-4711-456D-891A-73A1334D8B07}" type="datetimeFigureOut">
              <a:rPr lang="ko-KR" altLang="en-US" smtClean="0"/>
              <a:pPr/>
              <a:t>2023-03-20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1343EB-E7BC-4391-BC12-5ED41A351A5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F1343EB-E7BC-4391-BC12-5ED41A351A5E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590073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F1343EB-E7BC-4391-BC12-5ED41A351A5E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935054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B9F0B5F-A33B-4424-AFDA-6798159B14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935038"/>
            <a:ext cx="6858000" cy="1990725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30471A86-5721-4296-BEE9-93BBC32E543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001963"/>
            <a:ext cx="6858000" cy="1379537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18D7471-8482-44F5-A7A4-40F415F78F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CE7A4-3BC9-4E8D-9DC4-AB9CD2EEF968}" type="datetimeFigureOut">
              <a:rPr lang="ko-KR" altLang="en-US" smtClean="0"/>
              <a:t>2023-03-20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18727C7-17E0-4D65-AC8F-B945A917A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251F0C8-9F91-4B21-BFC9-49BB804E27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81511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061094E-1B30-491B-A56B-D4AAF84169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0479D9A-9EBF-40FE-8F7B-34BABD5F74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9B06CB1-C209-4F9A-897D-E9D6BA97F1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CE7A4-3BC9-4E8D-9DC4-AB9CD2EEF968}" type="datetimeFigureOut">
              <a:rPr lang="ko-KR" altLang="en-US" smtClean="0"/>
              <a:t>2023-03-20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DF43178-8EE4-4F25-9FAA-E4F9F757D1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B624AF0-A2DA-49FB-9A78-30BD7D797B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80484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6550460-6230-483F-A843-FEF455F953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425575"/>
            <a:ext cx="7886700" cy="2376488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9DE68D7-7D74-484A-B346-922E72ADB3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3824288"/>
            <a:ext cx="7886700" cy="125095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A2C004E-1FB7-4D3C-8EB7-C11B179B59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CE7A4-3BC9-4E8D-9DC4-AB9CD2EEF968}" type="datetimeFigureOut">
              <a:rPr lang="ko-KR" altLang="en-US" smtClean="0"/>
              <a:t>2023-03-20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55FD41E-E2BB-4F83-8B0F-0595EB79EF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A0B78BB-D7B7-4FE1-9F60-A701347E52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606957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B499040-1151-4EDB-BB71-A9F9795EB8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ED0983E-E47D-49AA-8C52-F4C92500167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520825"/>
            <a:ext cx="3867150" cy="36274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BAFBC1D9-341A-4470-B478-9A9A6A6425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520825"/>
            <a:ext cx="3867150" cy="36274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4E438B8B-0F67-4C75-9A9B-4549635235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CE7A4-3BC9-4E8D-9DC4-AB9CD2EEF968}" type="datetimeFigureOut">
              <a:rPr lang="ko-KR" altLang="en-US" smtClean="0"/>
              <a:t>2023-03-20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4BEC668-CD48-4DD5-9830-29B085DA87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F9BEB1ED-027E-4C1F-8588-8272EDA5FD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93456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2260FDA-1C49-4703-963D-4E110DA28B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04800"/>
            <a:ext cx="7886700" cy="1104900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03154722-D902-4104-9AEA-D9A753F9C3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401763"/>
            <a:ext cx="3868737" cy="6858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53852EF8-B10B-41FF-B181-9A8E9369C3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087563"/>
            <a:ext cx="3868737" cy="3070225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85D7EF1E-1225-4026-9F04-BA13D20C52E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401763"/>
            <a:ext cx="3887788" cy="6858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24F9525B-6692-43CC-8BFC-6856F0D72A2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087563"/>
            <a:ext cx="3887788" cy="3070225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24F0D2B6-D63F-47C0-BF1A-4F499496EA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CE7A4-3BC9-4E8D-9DC4-AB9CD2EEF968}" type="datetimeFigureOut">
              <a:rPr lang="ko-KR" altLang="en-US" smtClean="0"/>
              <a:t>2023-03-20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158B72AD-AA84-4C3B-BB5D-3C42B1270E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744BCE9E-5418-4CA4-A86B-E8ADAF4A01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786317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37B357E-D99D-4B83-A4F3-34724C9CA7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B941C75E-134F-4627-A206-C2276B4866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CE7A4-3BC9-4E8D-9DC4-AB9CD2EEF968}" type="datetimeFigureOut">
              <a:rPr lang="ko-KR" altLang="en-US" smtClean="0"/>
              <a:t>2023-03-20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2A6F31A4-048B-43F4-9422-F9FB41F7AE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7C9C22B7-5D3F-40B1-887C-D3666B8562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20287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17F62FAA-37C5-4C20-B8C3-2335EE3E1B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CE7A4-3BC9-4E8D-9DC4-AB9CD2EEF968}" type="datetimeFigureOut">
              <a:rPr lang="ko-KR" altLang="en-US" smtClean="0"/>
              <a:t>2023-03-20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EC690729-0E77-4898-BD5D-28E0780865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A1E51C90-9C94-4F89-B8D5-94EE43BD12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60265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90F61CF-E8B3-4E88-A9CA-15B2B4271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81000"/>
            <a:ext cx="2949575" cy="13335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519CB28-0103-4E18-9248-AF0CEAE2B9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822325"/>
            <a:ext cx="4629150" cy="40624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C31B20FB-BD45-426B-A904-AB14C104AD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1714500"/>
            <a:ext cx="2949575" cy="3176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7280A633-DB92-4B89-BEBD-E169CF3E60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CE7A4-3BC9-4E8D-9DC4-AB9CD2EEF968}" type="datetimeFigureOut">
              <a:rPr lang="ko-KR" altLang="en-US" smtClean="0"/>
              <a:t>2023-03-20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8D24935-3482-418D-B435-BEC28B88F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E17FCD7-7AC0-40B1-8A9A-512DB76AC2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835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2354050-8DBC-4857-8BFF-3F12F6D0A9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81000"/>
            <a:ext cx="2949575" cy="13335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D94B89FB-BFDE-499C-86EE-7A1D47C1FE1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822325"/>
            <a:ext cx="4629150" cy="406241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63928E9F-485E-45A8-8816-385184D132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1714500"/>
            <a:ext cx="2949575" cy="3176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83F108B7-2FFA-410F-9DDF-F406B3DEDA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CE7A4-3BC9-4E8D-9DC4-AB9CD2EEF968}" type="datetimeFigureOut">
              <a:rPr lang="ko-KR" altLang="en-US" smtClean="0"/>
              <a:t>2023-03-20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C8DAC8D8-6664-4EB7-9A4F-1ADE5CB54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4DF8164-4841-4373-93B2-FF7A4B96E4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93145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6A96E6B-C521-496B-8103-07B812DD87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0D5416DF-3EAE-4564-AF6E-70DB82C2C6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0E1CC12-3B28-4997-9393-5338BC1AF0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CE7A4-3BC9-4E8D-9DC4-AB9CD2EEF968}" type="datetimeFigureOut">
              <a:rPr lang="ko-KR" altLang="en-US" smtClean="0"/>
              <a:t>2023-03-20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DB38921-D7B9-410E-8D32-A73A376FF0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EC98900-AE4D-4058-87E5-AF0075C17E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98687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9A121D3F-2DB0-4A9B-8BC4-0780507A4A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04800"/>
            <a:ext cx="1971675" cy="4843463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FD14F335-135D-4029-BDB9-BE1266E371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04800"/>
            <a:ext cx="5762625" cy="4843463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CD6AA2E-E6BF-46E7-B6E0-54739EFFC3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CE7A4-3BC9-4E8D-9DC4-AB9CD2EEF968}" type="datetimeFigureOut">
              <a:rPr lang="ko-KR" altLang="en-US" smtClean="0"/>
              <a:t>2023-03-20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F08600F-72D8-4024-91AF-D04E6732B6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69222B2-F793-44E1-A998-DA307078C7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06573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13335" y="668582"/>
            <a:ext cx="6477805" cy="2117859"/>
          </a:xfrm>
        </p:spPr>
        <p:txBody>
          <a:bodyPr bIns="0" anchor="b">
            <a:normAutofit/>
          </a:bodyPr>
          <a:lstStyle>
            <a:lvl1pPr algn="l">
              <a:defRPr sz="495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13335" y="2942671"/>
            <a:ext cx="6477804" cy="814684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350" b="0" cap="all" baseline="0">
                <a:solidFill>
                  <a:schemeClr val="tx1"/>
                </a:solidFill>
              </a:defRPr>
            </a:lvl1pPr>
            <a:lvl2pPr marL="342900" indent="0" algn="ctr">
              <a:buNone/>
              <a:defRPr sz="135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7F105-046A-4C94-82DC-B0F3E731B525}" type="datetimeFigureOut">
              <a:rPr lang="ko-KR" altLang="en-US" smtClean="0"/>
              <a:pPr/>
              <a:t>2023-03-20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12376" y="274423"/>
            <a:ext cx="3730436" cy="257668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8249" y="665811"/>
            <a:ext cx="608264" cy="419648"/>
          </a:xfrm>
        </p:spPr>
        <p:txBody>
          <a:bodyPr/>
          <a:lstStyle/>
          <a:p>
            <a:fld id="{0C3FC68E-DC08-4AD5-8786-E3BA1806A81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813335" y="2940452"/>
            <a:ext cx="6477804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04136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7F105-046A-4C94-82DC-B0F3E731B525}" type="datetimeFigureOut">
              <a:rPr lang="ko-KR" altLang="en-US" smtClean="0"/>
              <a:pPr/>
              <a:t>2023-03-20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FC68E-DC08-4AD5-8786-E3BA1806A81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1090422" y="1539240"/>
            <a:ext cx="720564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789764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0679" y="1463442"/>
            <a:ext cx="6482366" cy="1573292"/>
          </a:xfrm>
        </p:spPr>
        <p:txBody>
          <a:bodyPr anchor="b">
            <a:normAutofit/>
          </a:bodyPr>
          <a:lstStyle>
            <a:lvl1pPr algn="l">
              <a:defRPr sz="27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0679" y="3171829"/>
            <a:ext cx="6472835" cy="844108"/>
          </a:xfrm>
        </p:spPr>
        <p:txBody>
          <a:bodyPr tIns="91440">
            <a:normAutofit/>
          </a:bodyPr>
          <a:lstStyle>
            <a:lvl1pPr marL="0" indent="0" algn="l">
              <a:buNone/>
              <a:defRPr sz="135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7F105-046A-4C94-82DC-B0F3E731B525}" type="datetimeFigureOut">
              <a:rPr lang="ko-KR" altLang="en-US" smtClean="0"/>
              <a:pPr/>
              <a:t>2023-03-20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FC68E-DC08-4AD5-8786-E3BA1806A81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090679" y="3170821"/>
            <a:ext cx="6472835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56378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6913" y="670741"/>
            <a:ext cx="7204226" cy="882754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85498" y="1675732"/>
            <a:ext cx="3483864" cy="2873829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10328" y="1681119"/>
            <a:ext cx="3483864" cy="286793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7F105-046A-4C94-82DC-B0F3E731B525}" type="datetimeFigureOut">
              <a:rPr lang="ko-KR" altLang="en-US" smtClean="0"/>
              <a:pPr/>
              <a:t>2023-03-20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FC68E-DC08-4AD5-8786-E3BA1806A81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35" name="Straight Connector 34"/>
          <p:cNvCxnSpPr/>
          <p:nvPr/>
        </p:nvCxnSpPr>
        <p:spPr>
          <a:xfrm>
            <a:off x="1090422" y="1539240"/>
            <a:ext cx="720564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4964856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5394" y="670136"/>
            <a:ext cx="7205746" cy="880266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85393" y="1682958"/>
            <a:ext cx="3483864" cy="668286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165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85393" y="2353558"/>
            <a:ext cx="3483864" cy="2203714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9272" y="1685836"/>
            <a:ext cx="3483864" cy="668531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165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09272" y="2351243"/>
            <a:ext cx="3483864" cy="2197809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7F105-046A-4C94-82DC-B0F3E731B525}" type="datetimeFigureOut">
              <a:rPr lang="ko-KR" altLang="en-US" smtClean="0"/>
              <a:pPr/>
              <a:t>2023-03-20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FC68E-DC08-4AD5-8786-E3BA1806A81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29" name="Straight Connector 28"/>
          <p:cNvCxnSpPr/>
          <p:nvPr/>
        </p:nvCxnSpPr>
        <p:spPr>
          <a:xfrm>
            <a:off x="1090422" y="1539240"/>
            <a:ext cx="720564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147616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7F105-046A-4C94-82DC-B0F3E731B525}" type="datetimeFigureOut">
              <a:rPr lang="ko-KR" altLang="en-US" smtClean="0"/>
              <a:pPr/>
              <a:t>2023-03-20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FC68E-DC08-4AD5-8786-E3BA1806A81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25" name="Straight Connector 24"/>
          <p:cNvCxnSpPr/>
          <p:nvPr/>
        </p:nvCxnSpPr>
        <p:spPr>
          <a:xfrm>
            <a:off x="1090422" y="1539240"/>
            <a:ext cx="720564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9249624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7F105-046A-4C94-82DC-B0F3E731B525}" type="datetimeFigureOut">
              <a:rPr lang="ko-KR" altLang="en-US" smtClean="0"/>
              <a:pPr/>
              <a:t>2023-03-20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FC68E-DC08-4AD5-8786-E3BA1806A81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347260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3504" y="665811"/>
            <a:ext cx="2454824" cy="1872598"/>
          </a:xfrm>
        </p:spPr>
        <p:txBody>
          <a:bodyPr anchor="b">
            <a:normAutofit/>
          </a:bodyPr>
          <a:lstStyle>
            <a:lvl1pPr algn="l">
              <a:defRPr sz="18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82785" y="665812"/>
            <a:ext cx="4509353" cy="3882355"/>
          </a:xfrm>
        </p:spPr>
        <p:txBody>
          <a:bodyPr anchor="ctr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83504" y="2671243"/>
            <a:ext cx="2456260" cy="1873484"/>
          </a:xfrm>
        </p:spPr>
        <p:txBody>
          <a:bodyPr/>
          <a:lstStyle>
            <a:lvl1pPr marL="0" indent="0" algn="l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7F105-046A-4C94-82DC-B0F3E731B525}" type="datetimeFigureOut">
              <a:rPr lang="ko-KR" altLang="en-US" smtClean="0"/>
              <a:pPr/>
              <a:t>2023-03-20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FC68E-DC08-4AD5-8786-E3BA1806A81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17" name="Straight Connector 16"/>
          <p:cNvCxnSpPr/>
          <p:nvPr/>
        </p:nvCxnSpPr>
        <p:spPr>
          <a:xfrm>
            <a:off x="1086210" y="2671243"/>
            <a:ext cx="2452118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70256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5608041" y="401809"/>
            <a:ext cx="3055900" cy="4290918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8405" y="941261"/>
            <a:ext cx="4149246" cy="1525487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3292" y="935452"/>
            <a:ext cx="2093378" cy="3221939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87747" y="2621660"/>
            <a:ext cx="4143303" cy="1669785"/>
          </a:xfrm>
        </p:spPr>
        <p:txBody>
          <a:bodyPr>
            <a:normAutofit/>
          </a:bodyPr>
          <a:lstStyle>
            <a:lvl1pPr marL="0" indent="0" algn="l">
              <a:buNone/>
              <a:defRPr sz="13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085537" y="4558214"/>
            <a:ext cx="4145513" cy="266769"/>
          </a:xfrm>
        </p:spPr>
        <p:txBody>
          <a:bodyPr/>
          <a:lstStyle>
            <a:lvl1pPr algn="l">
              <a:defRPr/>
            </a:lvl1pPr>
          </a:lstStyle>
          <a:p>
            <a:fld id="{8777F105-046A-4C94-82DC-B0F3E731B525}" type="datetimeFigureOut">
              <a:rPr lang="ko-KR" altLang="en-US" smtClean="0"/>
              <a:pPr/>
              <a:t>2023-03-20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085537" y="265534"/>
            <a:ext cx="4155753" cy="267443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FC68E-DC08-4AD5-8786-E3BA1806A81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31" name="Straight Connector 30"/>
          <p:cNvCxnSpPr/>
          <p:nvPr/>
        </p:nvCxnSpPr>
        <p:spPr>
          <a:xfrm>
            <a:off x="1085537" y="2619671"/>
            <a:ext cx="414551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8482958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7F105-046A-4C94-82DC-B0F3E731B525}" type="datetimeFigureOut">
              <a:rPr lang="ko-KR" altLang="en-US" smtClean="0"/>
              <a:pPr/>
              <a:t>2023-03-20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FC68E-DC08-4AD5-8786-E3BA1806A81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26" name="Straight Connector 25"/>
          <p:cNvCxnSpPr/>
          <p:nvPr/>
        </p:nvCxnSpPr>
        <p:spPr>
          <a:xfrm>
            <a:off x="1090422" y="1539240"/>
            <a:ext cx="720564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6666425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9333" y="665811"/>
            <a:ext cx="1211807" cy="388324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83504" y="665811"/>
            <a:ext cx="5871623" cy="3883241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7F105-046A-4C94-82DC-B0F3E731B525}" type="datetimeFigureOut">
              <a:rPr lang="ko-KR" altLang="en-US" smtClean="0"/>
              <a:pPr/>
              <a:t>2023-03-20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FC68E-DC08-4AD5-8786-E3BA1806A81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7079333" y="665811"/>
            <a:ext cx="0" cy="3883241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026939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D3F8500-93E9-4613-81B9-B3278DA544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04800"/>
            <a:ext cx="7886700" cy="11049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1628594-CA76-4705-8579-37F4401F86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520825"/>
            <a:ext cx="7886700" cy="36274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6FE3FC0-D6C8-45F8-812A-06E1208E732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5297488"/>
            <a:ext cx="20574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0CE7A4-3BC9-4E8D-9DC4-AB9CD2EEF968}" type="datetimeFigureOut">
              <a:rPr lang="ko-KR" altLang="en-US" smtClean="0"/>
              <a:t>2023-03-20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FA519B4-688B-4904-9E4D-5FF5A27021C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5297488"/>
            <a:ext cx="30861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8988289-E068-4315-8B26-2D49C30A15E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5297488"/>
            <a:ext cx="20574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621535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1682897"/>
            <a:ext cx="9144000" cy="3421618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5105400"/>
            <a:ext cx="9144000" cy="619125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88685" y="670433"/>
            <a:ext cx="7202456" cy="87436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88685" y="1679777"/>
            <a:ext cx="7202456" cy="28755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65604" y="275308"/>
            <a:ext cx="2625536" cy="2576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0CE7A4-3BC9-4E8D-9DC4-AB9CD2EEF968}" type="datetimeFigureOut">
              <a:rPr lang="ko-KR" altLang="en-US" smtClean="0"/>
              <a:t>2023-03-20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684" y="274423"/>
            <a:ext cx="4454127" cy="2576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60046" y="665811"/>
            <a:ext cx="608264" cy="41964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100">
                <a:solidFill>
                  <a:schemeClr val="accent1"/>
                </a:solidFill>
              </a:defRPr>
            </a:lvl1pPr>
          </a:lstStyle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5107011"/>
            <a:ext cx="9144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01940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24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120000"/>
        </a:lnSpc>
        <a:spcBef>
          <a:spcPts val="75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5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35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05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30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모서리가 둥근 직사각형 5"/>
          <p:cNvSpPr/>
          <p:nvPr/>
        </p:nvSpPr>
        <p:spPr>
          <a:xfrm>
            <a:off x="1979712" y="1925014"/>
            <a:ext cx="5184576" cy="860478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979712" y="2093643"/>
            <a:ext cx="51845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spc="3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2023</a:t>
            </a:r>
            <a:r>
              <a:rPr lang="ko-KR" altLang="en-US" sz="2800" spc="3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년 연구실 안전교육</a:t>
            </a:r>
            <a:endParaRPr lang="en-US" altLang="ko-KR" sz="2800" spc="300" dirty="0"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402915" y="4421931"/>
            <a:ext cx="43204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>
                <a:solidFill>
                  <a:srgbClr val="C00000"/>
                </a:solidFill>
                <a:latin typeface="나눔바른고딕OTF Light" pitchFamily="50" charset="-127"/>
                <a:ea typeface="나눔바른고딕OTF Light" pitchFamily="50" charset="-127"/>
              </a:rPr>
              <a:t>재난안전실</a:t>
            </a:r>
            <a:endParaRPr lang="en-US" altLang="ko-KR" sz="1400" dirty="0">
              <a:solidFill>
                <a:srgbClr val="C00000"/>
              </a:solidFill>
              <a:latin typeface="나눔바른고딕OTF Light" pitchFamily="50" charset="-127"/>
              <a:ea typeface="나눔바른고딕OTF Light" pitchFamily="50" charset="-127"/>
            </a:endParaRPr>
          </a:p>
        </p:txBody>
      </p:sp>
      <p:pic>
        <p:nvPicPr>
          <p:cNvPr id="1025" name="_x262582096" descr="EMB000029a02c63">
            <a:extLst>
              <a:ext uri="{FF2B5EF4-FFF2-40B4-BE49-F238E27FC236}">
                <a16:creationId xmlns:a16="http://schemas.microsoft.com/office/drawing/2014/main" id="{F7A887D7-FED2-4FA2-805A-AF917576D4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5083" y="4801716"/>
            <a:ext cx="1296144" cy="595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5CDB361F-42D0-4698-8B15-1225C32541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508" y="1165262"/>
            <a:ext cx="5013085" cy="3820006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5184068" y="2534334"/>
            <a:ext cx="3816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포털사이트에서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연구실안전교육시스템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검색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algn="ctr"/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algn="ctr"/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연구실안전교육시스템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클릭하여 링크 접속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3E8DB540-45D6-4F22-AE5B-777AA6D2E578}"/>
              </a:ext>
            </a:extLst>
          </p:cNvPr>
          <p:cNvSpPr/>
          <p:nvPr/>
        </p:nvSpPr>
        <p:spPr>
          <a:xfrm>
            <a:off x="467544" y="3721595"/>
            <a:ext cx="1196660" cy="288033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88327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96324C13-F02B-400E-A1EA-31F2B68CAD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973" y="1155658"/>
            <a:ext cx="5014800" cy="3820006"/>
          </a:xfrm>
          <a:prstGeom prst="rect">
            <a:avLst/>
          </a:prstGeom>
        </p:spPr>
      </p:pic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5008362" y="2719000"/>
            <a:ext cx="413563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우측 상단에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회원가입＇ 클릭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3E8DB540-45D6-4F22-AE5B-777AA6D2E578}"/>
              </a:ext>
            </a:extLst>
          </p:cNvPr>
          <p:cNvSpPr/>
          <p:nvPr/>
        </p:nvSpPr>
        <p:spPr>
          <a:xfrm>
            <a:off x="4211960" y="1129308"/>
            <a:ext cx="501368" cy="169551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608563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8A9E6D2E-6A1C-4E69-AB6D-338ACE3003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41" y="1190703"/>
            <a:ext cx="4721997" cy="3819600"/>
          </a:xfrm>
          <a:prstGeom prst="rect">
            <a:avLst/>
          </a:prstGeom>
        </p:spPr>
      </p:pic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5008362" y="2719000"/>
            <a:ext cx="413563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 err="1">
                <a:latin typeface="HY그래픽M" panose="02030600000101010101" pitchFamily="18" charset="-127"/>
                <a:ea typeface="HY그래픽M" panose="02030600000101010101" pitchFamily="18" charset="-127"/>
              </a:rPr>
              <a:t>국가연구안전정보시스템바로가기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클릭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3E8DB540-45D6-4F22-AE5B-777AA6D2E578}"/>
              </a:ext>
            </a:extLst>
          </p:cNvPr>
          <p:cNvSpPr/>
          <p:nvPr/>
        </p:nvSpPr>
        <p:spPr>
          <a:xfrm>
            <a:off x="1979712" y="4189907"/>
            <a:ext cx="1797512" cy="354934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02897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D883ED03-D838-4823-A496-2C21EC67D6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2979" y="1241332"/>
            <a:ext cx="4663272" cy="3704400"/>
          </a:xfrm>
          <a:prstGeom prst="rect">
            <a:avLst/>
          </a:prstGeom>
        </p:spPr>
      </p:pic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4986250" y="2719000"/>
            <a:ext cx="41577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회원가입＇ 클릭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3E8DB540-45D6-4F22-AE5B-777AA6D2E578}"/>
              </a:ext>
            </a:extLst>
          </p:cNvPr>
          <p:cNvSpPr/>
          <p:nvPr/>
        </p:nvSpPr>
        <p:spPr>
          <a:xfrm>
            <a:off x="2601629" y="4194425"/>
            <a:ext cx="674227" cy="391267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225700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0AA0ED4A-311A-4CF6-89F7-4607FF065A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1273324"/>
            <a:ext cx="4680520" cy="3674063"/>
          </a:xfrm>
          <a:prstGeom prst="rect">
            <a:avLst/>
          </a:prstGeom>
        </p:spPr>
      </p:pic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5004048" y="2626667"/>
            <a:ext cx="41399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이용약관 및 개인정보의 처리목적에 따른 이용을 충분히 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algn="ctr"/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잘 읽은 후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동의＇ 클릭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marL="342900" indent="-342900" algn="ctr">
              <a:buFont typeface="Wingdings" panose="05000000000000000000" pitchFamily="2" charset="2"/>
              <a:buChar char="Ø"/>
            </a:pP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algn="ctr"/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동의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클릭 후  밑으로 내리기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3E8DB540-45D6-4F22-AE5B-777AA6D2E578}"/>
              </a:ext>
            </a:extLst>
          </p:cNvPr>
          <p:cNvSpPr/>
          <p:nvPr/>
        </p:nvSpPr>
        <p:spPr>
          <a:xfrm>
            <a:off x="2663788" y="3316610"/>
            <a:ext cx="822253" cy="169043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A099373-A1BA-41B9-9E53-D7069E5C2ECE}"/>
              </a:ext>
            </a:extLst>
          </p:cNvPr>
          <p:cNvSpPr/>
          <p:nvPr/>
        </p:nvSpPr>
        <p:spPr>
          <a:xfrm>
            <a:off x="2649327" y="4776689"/>
            <a:ext cx="822253" cy="169043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588403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361BF673-5334-4835-9A77-FFD123D585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7058" y="1273324"/>
            <a:ext cx="4656990" cy="3672408"/>
          </a:xfrm>
          <a:prstGeom prst="rect">
            <a:avLst/>
          </a:prstGeom>
        </p:spPr>
      </p:pic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5004048" y="2626667"/>
            <a:ext cx="41399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개인정보 수집항목 및 개인정보의 처리 및 보유기간을 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algn="ctr"/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충분히 잘 읽은 후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동의＇ 클릭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marL="342900" indent="-342900" algn="ctr">
              <a:buFont typeface="Wingdings" panose="05000000000000000000" pitchFamily="2" charset="2"/>
              <a:buChar char="Ø"/>
            </a:pP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algn="ctr"/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동의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클릭 후 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다음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클릭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3E8DB540-45D6-4F22-AE5B-777AA6D2E578}"/>
              </a:ext>
            </a:extLst>
          </p:cNvPr>
          <p:cNvSpPr/>
          <p:nvPr/>
        </p:nvSpPr>
        <p:spPr>
          <a:xfrm>
            <a:off x="2237579" y="2713484"/>
            <a:ext cx="822253" cy="169043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A099373-A1BA-41B9-9E53-D7069E5C2ECE}"/>
              </a:ext>
            </a:extLst>
          </p:cNvPr>
          <p:cNvSpPr/>
          <p:nvPr/>
        </p:nvSpPr>
        <p:spPr>
          <a:xfrm>
            <a:off x="2237578" y="4286822"/>
            <a:ext cx="822253" cy="169043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DF10971D-F25F-4130-88E1-3BA0F3B8B8B9}"/>
              </a:ext>
            </a:extLst>
          </p:cNvPr>
          <p:cNvSpPr/>
          <p:nvPr/>
        </p:nvSpPr>
        <p:spPr>
          <a:xfrm>
            <a:off x="2237577" y="4508728"/>
            <a:ext cx="822253" cy="384140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31533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5CDB361F-42D0-4698-8B15-1225C32541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220772"/>
            <a:ext cx="4680520" cy="3724960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5004048" y="2719000"/>
            <a:ext cx="41399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공공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I-PIN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또는 휴대폰을 통한 본인인증하기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86CCB40B-CA12-4E49-9884-E54E56ED9910}"/>
              </a:ext>
            </a:extLst>
          </p:cNvPr>
          <p:cNvSpPr/>
          <p:nvPr/>
        </p:nvSpPr>
        <p:spPr>
          <a:xfrm>
            <a:off x="1331640" y="3361556"/>
            <a:ext cx="3600399" cy="1431215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604434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3563888" y="265212"/>
            <a:ext cx="5472607" cy="46658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ID, PASSWORD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 등 회원가입 절차 수행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ko-KR" altLang="en-US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기관분류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대학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ko-KR" altLang="en-US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소속기관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 '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우송대학교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'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검색 후 선택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ko-KR" altLang="en-US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직급</a:t>
            </a:r>
          </a:p>
          <a:p>
            <a:pPr lvl="1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▶ 재학생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해당 학년</a:t>
            </a:r>
          </a:p>
          <a:p>
            <a:pPr lvl="1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▶ 대학원생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대학원생</a:t>
            </a:r>
          </a:p>
          <a:p>
            <a:pPr lvl="1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▶ 연구원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연구원</a:t>
            </a:r>
          </a:p>
          <a:p>
            <a:pPr lvl="1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▶ 교수님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연구실책임자</a:t>
            </a:r>
          </a:p>
          <a:p>
            <a:pPr lvl="1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▶ 조교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교직원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(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단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,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인턴과정을 하고 계신 조교님은 해당 학년으로 선택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)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회원권한 </a:t>
            </a:r>
          </a:p>
          <a:p>
            <a:pPr lvl="1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▶ 재학생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연구활동종사자</a:t>
            </a:r>
          </a:p>
          <a:p>
            <a:pPr lvl="1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▶ 대학원생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연구활동종사자</a:t>
            </a:r>
          </a:p>
          <a:p>
            <a:pPr lvl="1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▶ 연구원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연구활동종사자</a:t>
            </a:r>
          </a:p>
          <a:p>
            <a:pPr lvl="1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▶ 교수님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연구실책임자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(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단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,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책임자가 아니신 교수님은 연구활동종사자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)</a:t>
            </a:r>
          </a:p>
          <a:p>
            <a:pPr lvl="1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▶ 조교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연구활동종사자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FCB180F5-21B6-4CCA-BF0D-2ED27C0FD576}"/>
              </a:ext>
            </a:extLst>
          </p:cNvPr>
          <p:cNvSpPr/>
          <p:nvPr/>
        </p:nvSpPr>
        <p:spPr>
          <a:xfrm>
            <a:off x="395536" y="1980337"/>
            <a:ext cx="295465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o-KR" altLang="en-US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회원가입</a:t>
            </a:r>
            <a:br>
              <a:rPr lang="en-US" altLang="ko-KR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ko-KR" altLang="en-US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작성</a:t>
            </a:r>
            <a:endParaRPr lang="en-US" altLang="ko-KR" sz="5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098675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106822" y="2340084"/>
            <a:ext cx="648140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AutoNum type="arabicPeriod"/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회원권한을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연구실안전관리담당자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가 아닌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연구활동종사자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로 선택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marL="228600" indent="-228600">
              <a:buAutoNum type="arabicPeriod"/>
            </a:pP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marL="228600" indent="-228600">
              <a:buAutoNum type="arabicPeriod"/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정확한 학과 명 입력하기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(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기존 가입자도 잘 입력되어 있는지 확인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)</a:t>
            </a:r>
          </a:p>
          <a:p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&lt;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잘못된 입력 → 올바른 입력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&gt;</a:t>
            </a:r>
          </a:p>
          <a:p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소방 → 소방안전학부</a:t>
            </a:r>
          </a:p>
          <a:p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응급 → 응급구조학과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건축 → 건축공학과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3.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정확한 학번 입력하기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(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기존 가입자도 잘 입력되어 있는지 확인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)</a:t>
            </a:r>
          </a:p>
          <a:p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&lt;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잘못된 입력 → 올바른 입력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&gt;</a:t>
            </a:r>
          </a:p>
          <a:p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2018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→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201811654</a:t>
            </a:r>
          </a:p>
          <a:p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2020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→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202012486</a:t>
            </a:r>
          </a:p>
          <a:p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4.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신입생 혹은 편입생의 경우 수험번호나 이전 학교의 학번을 쓰는 경우가 있으므로 주의 요망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22EE139C-7AC7-473D-88E1-F3C2E17728ED}"/>
              </a:ext>
            </a:extLst>
          </p:cNvPr>
          <p:cNvSpPr/>
          <p:nvPr/>
        </p:nvSpPr>
        <p:spPr>
          <a:xfrm>
            <a:off x="273536" y="1237027"/>
            <a:ext cx="29803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o-KR" altLang="en-US" sz="5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주의사항</a:t>
            </a:r>
            <a:endParaRPr lang="en-US" altLang="ko-KR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460875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DF8E56BE-05B8-4A34-993A-735F3E42F7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9" y="1225542"/>
            <a:ext cx="4680520" cy="3715420"/>
          </a:xfrm>
          <a:prstGeom prst="rect">
            <a:avLst/>
          </a:prstGeom>
        </p:spPr>
      </p:pic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4932041" y="2944751"/>
            <a:ext cx="42119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연구실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·LMO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안전교육시스템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홈페이지로 돌아와서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algn="ctr"/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로그인 하기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86CCB40B-CA12-4E49-9884-E54E56ED9910}"/>
              </a:ext>
            </a:extLst>
          </p:cNvPr>
          <p:cNvSpPr/>
          <p:nvPr/>
        </p:nvSpPr>
        <p:spPr>
          <a:xfrm>
            <a:off x="1583667" y="2785492"/>
            <a:ext cx="1800201" cy="1938700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85090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2AC02D84-AFE3-4368-8C9F-FE7671CED4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813" y="1225541"/>
            <a:ext cx="4537228" cy="3715420"/>
          </a:xfrm>
          <a:prstGeom prst="rect">
            <a:avLst/>
          </a:prstGeom>
        </p:spPr>
      </p:pic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4932041" y="2944751"/>
            <a:ext cx="42119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수강신청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클릭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86CCB40B-CA12-4E49-9884-E54E56ED9910}"/>
              </a:ext>
            </a:extLst>
          </p:cNvPr>
          <p:cNvSpPr/>
          <p:nvPr/>
        </p:nvSpPr>
        <p:spPr>
          <a:xfrm>
            <a:off x="3666744" y="1442622"/>
            <a:ext cx="329192" cy="190742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838995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776B9A9E-A626-49A4-918A-82DAE82200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8971" y="1225541"/>
            <a:ext cx="4489633" cy="3715421"/>
          </a:xfrm>
          <a:prstGeom prst="rect">
            <a:avLst/>
          </a:prstGeom>
        </p:spPr>
      </p:pic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4932041" y="2944751"/>
            <a:ext cx="42119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온라인교육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클릭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86CCB40B-CA12-4E49-9884-E54E56ED9910}"/>
              </a:ext>
            </a:extLst>
          </p:cNvPr>
          <p:cNvSpPr/>
          <p:nvPr/>
        </p:nvSpPr>
        <p:spPr>
          <a:xfrm>
            <a:off x="1744663" y="2353444"/>
            <a:ext cx="1224136" cy="868306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526503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2ACF6683-3CAF-4CD8-B9E3-BD602C456E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8971" y="1292554"/>
            <a:ext cx="4489633" cy="3581394"/>
          </a:xfrm>
          <a:prstGeom prst="rect">
            <a:avLst/>
          </a:prstGeom>
        </p:spPr>
      </p:pic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4932040" y="1396635"/>
            <a:ext cx="4211960" cy="33732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수강하고자 하는 강의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수강신청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클릭</a:t>
            </a:r>
            <a:b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</a:b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강의마다 해당 이수 인정 시간이 존재하며</a:t>
            </a:r>
            <a:b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</a:b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총합 시간이 조건시간 이상이어야 함 </a:t>
            </a:r>
            <a:b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</a:b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(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유해인자 연구실 및 실습실 사용자는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6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시간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,</a:t>
            </a:r>
            <a:b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</a:b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그 외의 연구실 및 실습실 사용자는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3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시간 이수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)</a:t>
            </a:r>
          </a:p>
          <a:p>
            <a:pPr algn="ctr">
              <a:lnSpc>
                <a:spcPct val="150000"/>
              </a:lnSpc>
            </a:pP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유해인자 연구실 및 실습실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소방안전학부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–</a:t>
            </a:r>
            <a:r>
              <a:rPr lang="ko-KR" altLang="en-US" sz="1200" b="1" dirty="0" err="1">
                <a:latin typeface="HY그래픽M" panose="02030600000101010101" pitchFamily="18" charset="-127"/>
                <a:ea typeface="HY그래픽M" panose="02030600000101010101" pitchFamily="18" charset="-127"/>
              </a:rPr>
              <a:t>시약실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,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연소실험실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철도건설시스템학부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–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철도 환경 실습실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,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악취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VOCs(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환경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)</a:t>
            </a:r>
          </a:p>
          <a:p>
            <a:pPr algn="ctr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외식조리영양학부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–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식품분석실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,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식품미생물실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, </a:t>
            </a:r>
            <a:r>
              <a:rPr lang="ko-KR" altLang="en-US" sz="1200" b="1" dirty="0" err="1">
                <a:latin typeface="HY그래픽M" panose="02030600000101010101" pitchFamily="18" charset="-127"/>
                <a:ea typeface="HY그래픽M" panose="02030600000101010101" pitchFamily="18" charset="-127"/>
              </a:rPr>
              <a:t>식품생화학실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외식조리대학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조리과학연구센터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86CCB40B-CA12-4E49-9884-E54E56ED9910}"/>
              </a:ext>
            </a:extLst>
          </p:cNvPr>
          <p:cNvSpPr/>
          <p:nvPr/>
        </p:nvSpPr>
        <p:spPr>
          <a:xfrm>
            <a:off x="1907704" y="2641476"/>
            <a:ext cx="1368152" cy="288032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5A27B387-89EB-4F42-B671-1E08DA947111}"/>
              </a:ext>
            </a:extLst>
          </p:cNvPr>
          <p:cNvSpPr/>
          <p:nvPr/>
        </p:nvSpPr>
        <p:spPr>
          <a:xfrm>
            <a:off x="3851920" y="3217540"/>
            <a:ext cx="630317" cy="336301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914798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5CDB361F-42D0-4698-8B15-1225C325413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971" y="1229532"/>
            <a:ext cx="4489633" cy="3707439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4934971" y="2944751"/>
            <a:ext cx="42119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교육안내내용확인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동의 체크 후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신청완료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클릭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86CCB40B-CA12-4E49-9884-E54E56ED9910}"/>
              </a:ext>
            </a:extLst>
          </p:cNvPr>
          <p:cNvSpPr/>
          <p:nvPr/>
        </p:nvSpPr>
        <p:spPr>
          <a:xfrm>
            <a:off x="935596" y="2141630"/>
            <a:ext cx="2016224" cy="499846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862383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B093613F-5080-4CCA-BAF8-D22533FBCD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1292400"/>
            <a:ext cx="4513069" cy="3600779"/>
          </a:xfrm>
          <a:prstGeom prst="rect">
            <a:avLst/>
          </a:prstGeom>
        </p:spPr>
      </p:pic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4934971" y="2944751"/>
            <a:ext cx="42119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신청완료 후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나의 강의실 이동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클릭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86CCB40B-CA12-4E49-9884-E54E56ED9910}"/>
              </a:ext>
            </a:extLst>
          </p:cNvPr>
          <p:cNvSpPr/>
          <p:nvPr/>
        </p:nvSpPr>
        <p:spPr>
          <a:xfrm>
            <a:off x="1846288" y="4369668"/>
            <a:ext cx="792090" cy="346841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96141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5CDB361F-42D0-4698-8B15-1225C32541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971" y="1273324"/>
            <a:ext cx="4489633" cy="3619856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4934971" y="2944751"/>
            <a:ext cx="42119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강의 수강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8378852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971600" y="1463947"/>
            <a:ext cx="7200800" cy="1368152"/>
          </a:xfrm>
          <a:prstGeom prst="rect">
            <a:avLst/>
          </a:prstGeom>
          <a:solidFill>
            <a:schemeClr val="dk1">
              <a:alpha val="30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59632" y="1824857"/>
            <a:ext cx="66967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>
                <a:solidFill>
                  <a:schemeClr val="bg1"/>
                </a:solidFill>
                <a:latin typeface="나눔바른고딕OTF Light" pitchFamily="50" charset="-127"/>
                <a:ea typeface="나눔바른고딕OTF Light" pitchFamily="50" charset="-127"/>
              </a:rPr>
              <a:t>100%</a:t>
            </a:r>
            <a:r>
              <a:rPr lang="ko-KR" altLang="en-US" dirty="0">
                <a:solidFill>
                  <a:schemeClr val="bg1"/>
                </a:solidFill>
                <a:latin typeface="나눔바른고딕OTF Light" pitchFamily="50" charset="-127"/>
                <a:ea typeface="나눔바른고딕OTF Light" pitchFamily="50" charset="-127"/>
              </a:rPr>
              <a:t> 강의 수강 이후 시험 및 설문조사 하기</a:t>
            </a:r>
            <a:br>
              <a:rPr lang="en-US" altLang="ko-KR" dirty="0">
                <a:solidFill>
                  <a:schemeClr val="bg1"/>
                </a:solidFill>
                <a:latin typeface="나눔바른고딕OTF Light" pitchFamily="50" charset="-127"/>
                <a:ea typeface="나눔바른고딕OTF Light" pitchFamily="50" charset="-127"/>
              </a:rPr>
            </a:br>
            <a:r>
              <a:rPr lang="en-US" altLang="ko-KR" dirty="0">
                <a:solidFill>
                  <a:schemeClr val="bg1"/>
                </a:solidFill>
                <a:latin typeface="나눔바른고딕OTF Light" pitchFamily="50" charset="-127"/>
                <a:ea typeface="나눔바른고딕OTF Light" pitchFamily="50" charset="-127"/>
              </a:rPr>
              <a:t>(</a:t>
            </a:r>
            <a:r>
              <a:rPr lang="ko-KR" altLang="en-US" dirty="0">
                <a:solidFill>
                  <a:schemeClr val="bg1"/>
                </a:solidFill>
                <a:latin typeface="나눔바른고딕OTF Light" pitchFamily="50" charset="-127"/>
                <a:ea typeface="나눔바른고딕OTF Light" pitchFamily="50" charset="-127"/>
              </a:rPr>
              <a:t>시험 점수가 낮을 시 재수강</a:t>
            </a:r>
            <a:r>
              <a:rPr lang="en-US" altLang="ko-KR" dirty="0">
                <a:solidFill>
                  <a:schemeClr val="bg1"/>
                </a:solidFill>
                <a:latin typeface="나눔바른고딕OTF Light" pitchFamily="50" charset="-127"/>
                <a:ea typeface="나눔바른고딕OTF Light" pitchFamily="50" charset="-127"/>
              </a:rPr>
              <a:t>)</a:t>
            </a:r>
            <a:endParaRPr lang="en-US" altLang="ko-KR" dirty="0">
              <a:solidFill>
                <a:schemeClr val="bg1">
                  <a:lumMod val="50000"/>
                </a:schemeClr>
              </a:solidFill>
              <a:latin typeface="나눔바른고딕OTF Light" pitchFamily="50" charset="-127"/>
              <a:ea typeface="나눔바른고딕OTF Light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971600" y="3192139"/>
            <a:ext cx="7200800" cy="1368152"/>
          </a:xfrm>
          <a:prstGeom prst="rect">
            <a:avLst/>
          </a:prstGeom>
          <a:solidFill>
            <a:schemeClr val="dk1">
              <a:alpha val="30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1259632" y="3691549"/>
            <a:ext cx="6696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>
                <a:solidFill>
                  <a:schemeClr val="bg1"/>
                </a:solidFill>
                <a:latin typeface="나눔바른고딕OTF Light" pitchFamily="50" charset="-127"/>
                <a:ea typeface="나눔바른고딕OTF Light" pitchFamily="50" charset="-127"/>
              </a:rPr>
              <a:t>수료증 발급이 완료되면 해당 강의 이수 완료</a:t>
            </a:r>
            <a:endParaRPr lang="en-US" altLang="ko-KR" sz="1200" dirty="0">
              <a:solidFill>
                <a:prstClr val="white">
                  <a:lumMod val="50000"/>
                </a:prstClr>
              </a:solidFill>
              <a:latin typeface="나눔바른고딕OTF Light" pitchFamily="50" charset="-127"/>
              <a:ea typeface="나눔바른고딕OTF Light" pitchFamily="50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018377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30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3203848" y="2353444"/>
            <a:ext cx="2736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ko-KR" sz="1400" dirty="0">
                <a:latin typeface="나눔바른고딕OTF Light" pitchFamily="50" charset="-127"/>
                <a:ea typeface="나눔바른고딕OTF Light" pitchFamily="50" charset="-127"/>
              </a:rPr>
              <a:t>THANK YOU  FOR YOUR TIME</a:t>
            </a:r>
          </a:p>
          <a:p>
            <a:pPr algn="dist"/>
            <a:r>
              <a:rPr lang="ko-KR" altLang="en-US" spc="-300" dirty="0">
                <a:latin typeface="SM세명조 Std Regular" pitchFamily="50" charset="-127"/>
                <a:ea typeface="SM세명조 Std Regular" pitchFamily="50" charset="-127"/>
              </a:rPr>
              <a:t>감사합니다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D4EDA64-04F7-4874-A2BE-5AEF1C905DB0}"/>
              </a:ext>
            </a:extLst>
          </p:cNvPr>
          <p:cNvSpPr txBox="1"/>
          <p:nvPr/>
        </p:nvSpPr>
        <p:spPr>
          <a:xfrm>
            <a:off x="2402915" y="4421931"/>
            <a:ext cx="43204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>
                <a:solidFill>
                  <a:srgbClr val="C00000"/>
                </a:solidFill>
                <a:latin typeface="나눔바른고딕OTF Light" pitchFamily="50" charset="-127"/>
                <a:ea typeface="나눔바른고딕OTF Light" pitchFamily="50" charset="-127"/>
              </a:rPr>
              <a:t>재난안전실</a:t>
            </a:r>
            <a:endParaRPr lang="en-US" altLang="ko-KR" sz="1400" dirty="0">
              <a:solidFill>
                <a:srgbClr val="C00000"/>
              </a:solidFill>
              <a:latin typeface="나눔바른고딕OTF Light" pitchFamily="50" charset="-127"/>
              <a:ea typeface="나눔바른고딕OTF Light" pitchFamily="50" charset="-127"/>
            </a:endParaRPr>
          </a:p>
        </p:txBody>
      </p:sp>
      <p:pic>
        <p:nvPicPr>
          <p:cNvPr id="11" name="_x262582096" descr="EMB000029a02c63">
            <a:extLst>
              <a:ext uri="{FF2B5EF4-FFF2-40B4-BE49-F238E27FC236}">
                <a16:creationId xmlns:a16="http://schemas.microsoft.com/office/drawing/2014/main" id="{62AECCA6-94DA-4889-B56B-6B8CE91A9F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5083" y="4801716"/>
            <a:ext cx="1296144" cy="595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갤러리">
  <a:themeElements>
    <a:clrScheme name="갤러리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갤러리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갤러리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1210</TotalTime>
  <Words>421</Words>
  <Application>Microsoft Office PowerPoint</Application>
  <PresentationFormat>화면 슬라이드 쇼(16:10)</PresentationFormat>
  <Paragraphs>109</Paragraphs>
  <Slides>19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19</vt:i4>
      </vt:variant>
    </vt:vector>
  </HeadingPairs>
  <TitlesOfParts>
    <vt:vector size="30" baseType="lpstr">
      <vt:lpstr>HY그래픽M</vt:lpstr>
      <vt:lpstr>SM세명조 Std Regular</vt:lpstr>
      <vt:lpstr>Wingdings</vt:lpstr>
      <vt:lpstr>Gill Sans MT</vt:lpstr>
      <vt:lpstr>나눔바른고딕OTF Light</vt:lpstr>
      <vt:lpstr>Arial</vt:lpstr>
      <vt:lpstr>맑은 고딕</vt:lpstr>
      <vt:lpstr>휴먼둥근헤드라인</vt:lpstr>
      <vt:lpstr>나눔명조</vt:lpstr>
      <vt:lpstr>디자인 사용자 지정</vt:lpstr>
      <vt:lpstr>갤러리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LG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minhee park</dc:creator>
  <cp:lastModifiedBy>test</cp:lastModifiedBy>
  <cp:revision>31</cp:revision>
  <dcterms:created xsi:type="dcterms:W3CDTF">2016-07-27T03:53:32Z</dcterms:created>
  <dcterms:modified xsi:type="dcterms:W3CDTF">2023-03-20T02:07:32Z</dcterms:modified>
</cp:coreProperties>
</file>