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906000" cy="6858000" type="A4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3120">
          <p15:clr>
            <a:srgbClr val="A4A3A4"/>
          </p15:clr>
        </p15:guide>
        <p15:guide id="2" pos="172">
          <p15:clr>
            <a:srgbClr val="A4A3A4"/>
          </p15:clr>
        </p15:guide>
        <p15:guide id="3" pos="6068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orient="horz" pos="2160">
          <p15:clr>
            <a:srgbClr val="A4A3A4"/>
          </p15:clr>
        </p15:guide>
        <p15:guide id="6" orient="horz" pos="4088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ggNQ/yQECVN271anCq6S6BmSff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A0BD518-3BF2-4FA3-AB15-343FC1F98C9C}">
  <a:tblStyle styleId="{9A0BD518-3BF2-4FA3-AB15-343FC1F98C9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 b="off" i="off"/>
      <a:tcStyle>
        <a:tcBdr/>
        <a:fill>
          <a:solidFill>
            <a:srgbClr val="CACAC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CAC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dk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dk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282" y="66"/>
      </p:cViewPr>
      <p:guideLst>
        <p:guide pos="3120"/>
        <p:guide pos="172"/>
        <p:guide pos="6068"/>
        <p:guide orient="horz" pos="119"/>
        <p:guide orient="horz" pos="2160"/>
        <p:guide orient="horz" pos="40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" name="Google Shape;3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38" name="Google Shape;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8" name="Google Shape;4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8" name="Google Shape;5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사용자 지정 레이아웃">
  <p:cSld name="1_사용자 지정 레이아웃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3"/>
          <p:cNvSpPr>
            <a:spLocks noGrp="1"/>
          </p:cNvSpPr>
          <p:nvPr>
            <p:ph type="pic" idx="2"/>
          </p:nvPr>
        </p:nvSpPr>
        <p:spPr>
          <a:xfrm>
            <a:off x="273048" y="923923"/>
            <a:ext cx="4584699" cy="3415787"/>
          </a:xfrm>
          <a:prstGeom prst="rect">
            <a:avLst/>
          </a:prstGeom>
          <a:noFill/>
          <a:ln>
            <a:noFill/>
          </a:ln>
        </p:spPr>
      </p:sp>
      <p:sp>
        <p:nvSpPr>
          <p:cNvPr id="14" name="Google Shape;14;p13"/>
          <p:cNvSpPr>
            <a:spLocks noGrp="1"/>
          </p:cNvSpPr>
          <p:nvPr>
            <p:ph type="pic" idx="3"/>
          </p:nvPr>
        </p:nvSpPr>
        <p:spPr>
          <a:xfrm>
            <a:off x="5048251" y="923923"/>
            <a:ext cx="4584699" cy="34157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사용자 지정 레이아웃">
  <p:cSld name="사용자 지정 레이아웃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/>
          <p:nvPr/>
        </p:nvSpPr>
        <p:spPr>
          <a:xfrm>
            <a:off x="273050" y="188913"/>
            <a:ext cx="9359900" cy="6480174"/>
          </a:xfrm>
          <a:prstGeom prst="rect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ko-KR" sz="2800" b="1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신청서 작성 안내</a:t>
            </a:r>
            <a:endParaRPr sz="2800" b="1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신청서 작성 가이드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(3p.)에 맞추어 작성합니다.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신청서 틀(레이아웃)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을 임의 수정하지 않고 작성합니다.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폰트는 </a:t>
            </a: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맑은고딕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으로 작성합니다. (변경 금지)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상품 사진은 구획되어 있는 영역에 맞추어 삽입해주세요.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기타 제출 서류와 함께 </a:t>
            </a: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PPT 원본 파일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로 제출해주세요.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양식에 어긋나는 서류 제출 시 심사에 제한이 있을 수 있습니다.</a:t>
            </a: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사용자 지정 레이아웃">
  <p:cSld name="3_사용자 지정 레이아웃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/>
          <p:nvPr/>
        </p:nvSpPr>
        <p:spPr>
          <a:xfrm>
            <a:off x="273050" y="188912"/>
            <a:ext cx="9359901" cy="540000"/>
          </a:xfrm>
          <a:prstGeom prst="rect">
            <a:avLst/>
          </a:prstGeom>
          <a:solidFill>
            <a:srgbClr val="0C0C0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ko-KR" sz="1600" b="1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출품신청서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5"/>
          <p:cNvSpPr/>
          <p:nvPr/>
        </p:nvSpPr>
        <p:spPr>
          <a:xfrm>
            <a:off x="273049" y="957890"/>
            <a:ext cx="15376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sz="1400" b="1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3. 출품작 리스트</a:t>
            </a:r>
            <a:endParaRPr sz="1400" b="1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6"/>
          <p:cNvSpPr/>
          <p:nvPr/>
        </p:nvSpPr>
        <p:spPr>
          <a:xfrm>
            <a:off x="752015" y="889720"/>
            <a:ext cx="5301020" cy="179898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6"/>
          <p:cNvSpPr/>
          <p:nvPr/>
        </p:nvSpPr>
        <p:spPr>
          <a:xfrm>
            <a:off x="936063" y="1094313"/>
            <a:ext cx="5706739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28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 1</a:t>
            </a:r>
            <a:r>
              <a:rPr lang="en-US" altLang="ko-KR" sz="28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ko-KR" sz="28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회 </a:t>
            </a:r>
            <a:endParaRPr sz="2800" b="1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2800" b="1" i="0" u="none" strike="noStrike" cap="none" dirty="0" err="1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서울상징관광기념품</a:t>
            </a:r>
            <a:r>
              <a:rPr lang="ko-KR" sz="28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공모전</a:t>
            </a:r>
            <a:endParaRPr sz="2800" b="1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28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제품설명서 </a:t>
            </a:r>
            <a:endParaRPr sz="2800" b="1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6" name="Google Shape;26;p16"/>
          <p:cNvSpPr/>
          <p:nvPr/>
        </p:nvSpPr>
        <p:spPr>
          <a:xfrm>
            <a:off x="843147" y="2922440"/>
            <a:ext cx="3361105" cy="596347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400" b="1" dirty="0">
                <a:solidFill>
                  <a:schemeClr val="lt1"/>
                </a:solidFill>
              </a:rPr>
              <a:t>디저트 </a:t>
            </a:r>
            <a:r>
              <a:rPr lang="ko-KR" sz="2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부문</a:t>
            </a:r>
            <a:endParaRPr sz="24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6"/>
          <p:cNvSpPr/>
          <p:nvPr/>
        </p:nvSpPr>
        <p:spPr>
          <a:xfrm>
            <a:off x="5748281" y="4621696"/>
            <a:ext cx="3203412" cy="715618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주최측 기입(공란)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6"/>
          <p:cNvSpPr/>
          <p:nvPr/>
        </p:nvSpPr>
        <p:spPr>
          <a:xfrm>
            <a:off x="5748281" y="4641574"/>
            <a:ext cx="894521" cy="337931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접수번호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16"/>
          <p:cNvSpPr/>
          <p:nvPr/>
        </p:nvSpPr>
        <p:spPr>
          <a:xfrm>
            <a:off x="5748281" y="5440018"/>
            <a:ext cx="3203412" cy="715618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16"/>
          <p:cNvSpPr/>
          <p:nvPr/>
        </p:nvSpPr>
        <p:spPr>
          <a:xfrm>
            <a:off x="5748281" y="5459896"/>
            <a:ext cx="894521" cy="337931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신청자명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"/>
          <p:cNvSpPr/>
          <p:nvPr/>
        </p:nvSpPr>
        <p:spPr>
          <a:xfrm>
            <a:off x="273050" y="188913"/>
            <a:ext cx="9359900" cy="6480174"/>
          </a:xfrm>
          <a:prstGeom prst="rect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ko-KR" sz="2800" b="1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제품설명서 작성 안내</a:t>
            </a:r>
            <a:endParaRPr sz="2800" b="1" i="0" u="none" strike="noStrike" cap="none">
              <a:solidFill>
                <a:srgbClr val="FF0000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제품설명서는 추후 심사자료로 사용됩니다.</a:t>
            </a:r>
            <a:endParaRPr sz="14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제품설명서 작성 안내</a:t>
            </a: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(2page)에 맞게 작성하며 </a:t>
            </a: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항목을 빠짐없이</a:t>
            </a: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작성합니다.</a:t>
            </a:r>
            <a:endParaRPr/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제품설명서 양식을 임의 수정하지 않고 내용이 해당 페이지</a:t>
            </a: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를 넘어가지 않게 작성합니다.</a:t>
            </a:r>
            <a:endParaRPr/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폰트는 </a:t>
            </a: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맑은고딕</a:t>
            </a: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으로 작성합니다.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상품 사진은 </a:t>
            </a: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구획되어 있는 영역에 삽입</a:t>
            </a: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해주세요.</a:t>
            </a:r>
            <a:endParaRPr sz="14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출품작이 다수인 경우 제품설명서를 각각 작성해 제출합니다.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출품신청서 등 서류와 함께 </a:t>
            </a: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PPT 파일</a:t>
            </a: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로 제출해주세요.</a:t>
            </a:r>
            <a:endParaRPr sz="14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제품 사진이 많으신 경우 4page 의 “제품사진”을 복사하여 작성해주세요.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Google Shape;40;p5"/>
          <p:cNvGraphicFramePr/>
          <p:nvPr>
            <p:extLst>
              <p:ext uri="{D42A27DB-BD31-4B8C-83A1-F6EECF244321}">
                <p14:modId xmlns:p14="http://schemas.microsoft.com/office/powerpoint/2010/main" val="2726465941"/>
              </p:ext>
            </p:extLst>
          </p:nvPr>
        </p:nvGraphicFramePr>
        <p:xfrm>
          <a:off x="307017" y="720202"/>
          <a:ext cx="4622175" cy="725400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693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9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7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 err="1">
                          <a:solidFill>
                            <a:schemeClr val="dk1"/>
                          </a:solidFill>
                        </a:rPr>
                        <a:t>브랜명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Malgun Gothic"/>
                        <a:buNone/>
                      </a:pPr>
                      <a:r>
                        <a:rPr lang="ko-KR" sz="1000" b="0" u="none" strike="noStrike" cap="none" dirty="0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브랜드명  </a:t>
                      </a:r>
                      <a:r>
                        <a:rPr lang="ko-KR" sz="1000" b="0" i="1" u="none" strike="noStrike" cap="none" dirty="0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(영문 기재)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i="0" u="none" strike="noStrike" cap="none" dirty="0">
                          <a:solidFill>
                            <a:schemeClr val="dk1"/>
                          </a:solidFill>
                          <a:latin typeface="Calibri"/>
                          <a:cs typeface="Calibri"/>
                          <a:sym typeface="Arial"/>
                        </a:rPr>
                        <a:t>창업일</a:t>
                      </a:r>
                      <a:endParaRPr sz="1000" b="1" i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Malgun Gothic"/>
                        <a:buNone/>
                      </a:pPr>
                      <a:endParaRPr sz="1000" b="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1" name="Google Shape;41;p5"/>
          <p:cNvGraphicFramePr/>
          <p:nvPr>
            <p:extLst>
              <p:ext uri="{D42A27DB-BD31-4B8C-83A1-F6EECF244321}">
                <p14:modId xmlns:p14="http://schemas.microsoft.com/office/powerpoint/2010/main" val="1026266467"/>
              </p:ext>
            </p:extLst>
          </p:nvPr>
        </p:nvGraphicFramePr>
        <p:xfrm>
          <a:off x="307017" y="1555280"/>
          <a:ext cx="4622175" cy="2430750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690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0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1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83450">
                <a:tc row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chemeClr val="dk1"/>
                          </a:solidFill>
                        </a:rPr>
                        <a:t>디저트 </a:t>
                      </a:r>
                      <a:endParaRPr lang="en-US" altLang="ko-KR" sz="1000" b="1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chemeClr val="dk1"/>
                          </a:solidFill>
                        </a:rPr>
                        <a:t>컨셉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/>
                        <a:t>국문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730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/>
                        <a:t>영문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2" name="Google Shape;42;p5"/>
          <p:cNvGraphicFramePr/>
          <p:nvPr>
            <p:extLst>
              <p:ext uri="{D42A27DB-BD31-4B8C-83A1-F6EECF244321}">
                <p14:modId xmlns:p14="http://schemas.microsoft.com/office/powerpoint/2010/main" val="2461072830"/>
              </p:ext>
            </p:extLst>
          </p:nvPr>
        </p:nvGraphicFramePr>
        <p:xfrm>
          <a:off x="5155134" y="714915"/>
          <a:ext cx="4477815" cy="5796474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931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61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8045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i="0" u="none" strike="noStrike" cap="none" dirty="0">
                          <a:solidFill>
                            <a:schemeClr val="dk1"/>
                          </a:solidFill>
                          <a:latin typeface="Calibri"/>
                          <a:cs typeface="Calibri"/>
                          <a:sym typeface="Arial"/>
                        </a:rPr>
                        <a:t>디저트 개발 계획서</a:t>
                      </a: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495447"/>
                  </a:ext>
                </a:extLst>
              </a:tr>
              <a:tr h="1791929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Calibri"/>
                          <a:cs typeface="Calibri"/>
                          <a:sym typeface="Arial"/>
                        </a:rPr>
                        <a:t>공모전</a:t>
                      </a:r>
                      <a:r>
                        <a:rPr lang="en-US" altLang="ko-KR" sz="1000" b="0" i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</a:t>
                      </a: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Calibri"/>
                          <a:cs typeface="Calibri"/>
                          <a:sym typeface="Arial"/>
                        </a:rPr>
                        <a:t>지원 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Calibri"/>
                        <a:cs typeface="Calibri"/>
                        <a:sym typeface="Arial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Calibri"/>
                          <a:cs typeface="Calibri"/>
                          <a:sym typeface="Arial"/>
                        </a:rPr>
                        <a:t>디저트에 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Calibri"/>
                        <a:cs typeface="Calibri"/>
                        <a:sym typeface="Arial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Calibri"/>
                          <a:cs typeface="Calibri"/>
                          <a:sym typeface="Arial"/>
                        </a:rPr>
                        <a:t>대한 소개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1929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Calibri"/>
                          <a:cs typeface="Calibri"/>
                          <a:sym typeface="Arial"/>
                        </a:rPr>
                        <a:t>서울상징을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Calibri"/>
                        <a:cs typeface="Calibri"/>
                        <a:sym typeface="Arial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Calibri"/>
                          <a:cs typeface="Calibri"/>
                          <a:sym typeface="Arial"/>
                        </a:rPr>
                        <a:t>표현한 부분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921997"/>
                  </a:ext>
                </a:extLst>
              </a:tr>
              <a:tr h="1914571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Calibri"/>
                          <a:cs typeface="Calibri"/>
                          <a:sym typeface="Arial"/>
                        </a:rPr>
                        <a:t>운영자의  </a:t>
                      </a:r>
                      <a:endParaRPr lang="en-US" altLang="ko-KR" sz="1000" b="0" i="0" u="none" strike="noStrike" cap="none" dirty="0">
                        <a:solidFill>
                          <a:schemeClr val="dk1"/>
                        </a:solidFill>
                        <a:latin typeface="Calibri"/>
                        <a:cs typeface="Calibri"/>
                        <a:sym typeface="Arial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0" i="0" u="none" strike="noStrike" cap="none" dirty="0">
                          <a:solidFill>
                            <a:schemeClr val="dk1"/>
                          </a:solidFill>
                          <a:latin typeface="Calibri"/>
                          <a:cs typeface="Calibri"/>
                          <a:sym typeface="Arial"/>
                        </a:rPr>
                        <a:t>역량</a:t>
                      </a:r>
                      <a:endParaRPr sz="1000" b="0" i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3" name="Google Shape;43;p5"/>
          <p:cNvSpPr/>
          <p:nvPr/>
        </p:nvSpPr>
        <p:spPr>
          <a:xfrm>
            <a:off x="325755" y="328902"/>
            <a:ext cx="2809331" cy="308271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응모번호      </a:t>
            </a:r>
            <a:r>
              <a:rPr lang="ko-KR" sz="105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주최측 기입(공란)</a:t>
            </a:r>
            <a:r>
              <a:rPr lang="ko-KR" sz="105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5"/>
          <p:cNvSpPr/>
          <p:nvPr/>
        </p:nvSpPr>
        <p:spPr>
          <a:xfrm>
            <a:off x="3247481" y="326258"/>
            <a:ext cx="6385469" cy="305627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b="1" dirty="0">
                <a:solidFill>
                  <a:schemeClr val="dk1"/>
                </a:solidFill>
              </a:rPr>
              <a:t>디저트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명                                 (영문 :                                                )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5" name="Google Shape;45;p5"/>
          <p:cNvGraphicFramePr/>
          <p:nvPr>
            <p:extLst>
              <p:ext uri="{D42A27DB-BD31-4B8C-83A1-F6EECF244321}">
                <p14:modId xmlns:p14="http://schemas.microsoft.com/office/powerpoint/2010/main" val="1283573519"/>
              </p:ext>
            </p:extLst>
          </p:nvPr>
        </p:nvGraphicFramePr>
        <p:xfrm>
          <a:off x="307017" y="4101738"/>
          <a:ext cx="4622175" cy="2337675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693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42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분야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lang="ko-KR" altLang="en-US" sz="105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□</a:t>
                      </a:r>
                      <a:r>
                        <a:rPr lang="ko-KR" altLang="en-US" sz="105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제과제빵류</a:t>
                      </a:r>
                      <a:r>
                        <a:rPr lang="ko-KR" altLang="en-US" sz="105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□</a:t>
                      </a:r>
                      <a:r>
                        <a:rPr lang="ko-KR" altLang="en-US" sz="105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한과류</a:t>
                      </a:r>
                      <a:r>
                        <a:rPr lang="ko-KR" altLang="en-US" sz="105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□</a:t>
                      </a:r>
                      <a:r>
                        <a:rPr lang="ko-KR" altLang="en-US" sz="105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음료류</a:t>
                      </a:r>
                      <a:r>
                        <a:rPr lang="ko-KR" altLang="en-US" sz="105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□ 기타</a:t>
                      </a:r>
                      <a:endParaRPr sz="105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232451"/>
                  </a:ext>
                </a:extLst>
              </a:tr>
              <a:tr h="324275">
                <a:tc rowSpan="3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제작정보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lang="ko-KR" sz="105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최소주문수량</a:t>
                      </a:r>
                      <a:endParaRPr sz="10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275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lang="ko-KR" sz="105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평균제작기간</a:t>
                      </a:r>
                      <a:endParaRPr sz="10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525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lang="ko-KR" sz="105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제작방법 </a:t>
                      </a:r>
                      <a:endParaRPr sz="105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050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□</a:t>
                      </a:r>
                      <a:r>
                        <a:rPr lang="ko-KR" sz="1050" b="0" u="none" strike="noStrike" cap="none" dirty="0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직접제작 □ 외주제작 □ 일부직접제작</a:t>
                      </a:r>
                      <a:endParaRPr sz="105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425">
                <a:tc row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가격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소비자가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\ 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55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공급가 (매입가)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i="1" u="none" strike="noStrike" cap="none" dirty="0">
                          <a:solidFill>
                            <a:srgbClr val="A5A5A5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소비자가보다 낮은 금액으로 책정되어야 함 </a:t>
                      </a:r>
                      <a:endParaRPr sz="1000" i="1" u="none" strike="noStrike" cap="none" dirty="0">
                        <a:solidFill>
                          <a:srgbClr val="A5A5A5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175">
                <a:tc row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cs typeface="Calibri"/>
                          <a:sym typeface="Calibri"/>
                        </a:rPr>
                        <a:t>재료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국문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1175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영문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"/>
          <p:cNvSpPr>
            <a:spLocks noGrp="1"/>
          </p:cNvSpPr>
          <p:nvPr>
            <p:ph type="pic" idx="3"/>
          </p:nvPr>
        </p:nvSpPr>
        <p:spPr>
          <a:xfrm>
            <a:off x="325755" y="824511"/>
            <a:ext cx="4456250" cy="2884084"/>
          </a:xfrm>
          <a:prstGeom prst="rect">
            <a:avLst/>
          </a:prstGeom>
          <a:noFill/>
          <a:ln>
            <a:noFill/>
          </a:ln>
        </p:spPr>
      </p:sp>
      <p:sp>
        <p:nvSpPr>
          <p:cNvPr id="51" name="Google Shape;51;p6"/>
          <p:cNvSpPr>
            <a:spLocks noGrp="1"/>
          </p:cNvSpPr>
          <p:nvPr>
            <p:ph type="pic" idx="3"/>
          </p:nvPr>
        </p:nvSpPr>
        <p:spPr>
          <a:xfrm>
            <a:off x="4949006" y="824510"/>
            <a:ext cx="4456250" cy="2884085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Google Shape;52;p6"/>
          <p:cNvSpPr/>
          <p:nvPr/>
        </p:nvSpPr>
        <p:spPr>
          <a:xfrm>
            <a:off x="325755" y="328902"/>
            <a:ext cx="2809331" cy="346959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1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디저트 </a:t>
            </a:r>
            <a:r>
              <a:rPr lang="ko-KR" sz="1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사진 </a:t>
            </a:r>
            <a:endParaRPr sz="1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6"/>
          <p:cNvSpPr/>
          <p:nvPr/>
        </p:nvSpPr>
        <p:spPr>
          <a:xfrm>
            <a:off x="3247481" y="326258"/>
            <a:ext cx="6385469" cy="349603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b="1" dirty="0">
                <a:solidFill>
                  <a:schemeClr val="dk1"/>
                </a:solidFill>
              </a:rPr>
              <a:t>디저트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명                                 (영문 :                                                )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6"/>
          <p:cNvSpPr>
            <a:spLocks noGrp="1"/>
          </p:cNvSpPr>
          <p:nvPr>
            <p:ph type="pic" idx="3"/>
          </p:nvPr>
        </p:nvSpPr>
        <p:spPr>
          <a:xfrm>
            <a:off x="325755" y="3737113"/>
            <a:ext cx="4456250" cy="2941984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6"/>
          <p:cNvSpPr>
            <a:spLocks noGrp="1"/>
          </p:cNvSpPr>
          <p:nvPr>
            <p:ph type="pic" idx="3"/>
          </p:nvPr>
        </p:nvSpPr>
        <p:spPr>
          <a:xfrm>
            <a:off x="4949006" y="3737112"/>
            <a:ext cx="4456250" cy="294198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7"/>
          <p:cNvSpPr>
            <a:spLocks noGrp="1"/>
          </p:cNvSpPr>
          <p:nvPr>
            <p:ph type="pic" idx="3"/>
          </p:nvPr>
        </p:nvSpPr>
        <p:spPr>
          <a:xfrm>
            <a:off x="325755" y="1641763"/>
            <a:ext cx="4456250" cy="4947879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7"/>
          <p:cNvSpPr>
            <a:spLocks noGrp="1"/>
          </p:cNvSpPr>
          <p:nvPr>
            <p:ph type="pic" idx="3"/>
          </p:nvPr>
        </p:nvSpPr>
        <p:spPr>
          <a:xfrm>
            <a:off x="4949006" y="1641763"/>
            <a:ext cx="4456250" cy="4947880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17"/>
          <p:cNvSpPr/>
          <p:nvPr/>
        </p:nvSpPr>
        <p:spPr>
          <a:xfrm>
            <a:off x="325755" y="328902"/>
            <a:ext cx="2809331" cy="346959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패키지시안 </a:t>
            </a:r>
            <a:endParaRPr sz="1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7"/>
          <p:cNvSpPr/>
          <p:nvPr/>
        </p:nvSpPr>
        <p:spPr>
          <a:xfrm>
            <a:off x="3247481" y="326258"/>
            <a:ext cx="6385469" cy="349603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b="1" dirty="0">
                <a:solidFill>
                  <a:schemeClr val="dk1"/>
                </a:solidFill>
              </a:rPr>
              <a:t>디저트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명                                 (영문 :                                                )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7"/>
          <p:cNvSpPr txBox="1"/>
          <p:nvPr/>
        </p:nvSpPr>
        <p:spPr>
          <a:xfrm>
            <a:off x="325755" y="997527"/>
            <a:ext cx="907950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패키지 시안 혹은 실물패키지 사진을 첨부하거나 디자인 한 패키지 스케치 첨부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184</Words>
  <Application>Microsoft Office PowerPoint</Application>
  <PresentationFormat>A4 용지(210x297mm)</PresentationFormat>
  <Paragraphs>55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맑은 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예슬</cp:lastModifiedBy>
  <cp:revision>4</cp:revision>
  <dcterms:created xsi:type="dcterms:W3CDTF">2019-01-30T02:40:17Z</dcterms:created>
  <dcterms:modified xsi:type="dcterms:W3CDTF">2023-05-12T01:51:06Z</dcterms:modified>
</cp:coreProperties>
</file>